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75" r:id="rId2"/>
  </p:sldMasterIdLst>
  <p:sldIdLst>
    <p:sldId id="256" r:id="rId3"/>
    <p:sldId id="275" r:id="rId4"/>
    <p:sldId id="277" r:id="rId5"/>
    <p:sldId id="261" r:id="rId6"/>
    <p:sldId id="262" r:id="rId7"/>
    <p:sldId id="274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16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présentation ou de par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090609" y="976320"/>
            <a:ext cx="7894637" cy="2433895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90609" y="3472208"/>
            <a:ext cx="7596190" cy="1752600"/>
          </a:xfrm>
        </p:spPr>
        <p:txBody>
          <a:bodyPr/>
          <a:lstStyle>
            <a:lvl1pPr marL="0" indent="0" algn="l">
              <a:buNone/>
              <a:defRPr>
                <a:solidFill>
                  <a:srgbClr val="68308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8907D-B208-DC44-82F5-2940ECA1C9F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740711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F01C1681-3B31-4C24-80F6-9031F6B35969}" type="datetimeFigureOut">
              <a:rPr lang="fr-FR" smtClean="0"/>
              <a:pPr/>
              <a:t>30/04/2026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73A2B2D-439D-4FA3-86C8-1DD72A39F35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F01C1681-3B31-4C24-80F6-9031F6B35969}" type="datetimeFigureOut">
              <a:rPr lang="fr-FR" smtClean="0"/>
              <a:pPr/>
              <a:t>30/04/2026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73A2B2D-439D-4FA3-86C8-1DD72A39F35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C1681-3B31-4C24-80F6-9031F6B35969}" type="datetimeFigureOut">
              <a:rPr lang="fr-FR" smtClean="0"/>
              <a:pPr/>
              <a:t>30/04/2026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A2B2D-439D-4FA3-86C8-1DD72A39F35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C1681-3B31-4C24-80F6-9031F6B35969}" type="datetimeFigureOut">
              <a:rPr lang="fr-FR" smtClean="0"/>
              <a:pPr/>
              <a:t>30/04/2026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A2B2D-439D-4FA3-86C8-1DD72A39F35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ge de fin - 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097486" y="3283200"/>
            <a:ext cx="5897726" cy="2108160"/>
          </a:xfrm>
        </p:spPr>
        <p:txBody>
          <a:bodyPr anchor="t" anchorCtr="0">
            <a:normAutofit/>
          </a:bodyPr>
          <a:lstStyle>
            <a:lvl1pPr>
              <a:defRPr sz="1500" baseline="0"/>
            </a:lvl1pPr>
          </a:lstStyle>
          <a:p>
            <a:r>
              <a:rPr lang="fr-FR" dirty="0"/>
              <a:t>Contacts :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8907D-B208-DC44-82F5-2940ECA1C9FA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2480939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F01C1681-3B31-4C24-80F6-9031F6B35969}" type="datetimeFigureOut">
              <a:rPr lang="fr-FR" smtClean="0"/>
              <a:pPr/>
              <a:t>30/04/2026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73A2B2D-439D-4FA3-86C8-1DD72A39F35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C1681-3B31-4C24-80F6-9031F6B35969}" type="datetimeFigureOut">
              <a:rPr lang="fr-FR" smtClean="0"/>
              <a:pPr/>
              <a:t>30/04/2026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A2B2D-439D-4FA3-86C8-1DD72A39F35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C1681-3B31-4C24-80F6-9031F6B35969}" type="datetimeFigureOut">
              <a:rPr lang="fr-FR" smtClean="0"/>
              <a:pPr/>
              <a:t>30/04/2026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A2B2D-439D-4FA3-86C8-1DD72A39F35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C1681-3B31-4C24-80F6-9031F6B35969}" type="datetimeFigureOut">
              <a:rPr lang="fr-FR" smtClean="0"/>
              <a:pPr/>
              <a:t>30/04/2026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A2B2D-439D-4FA3-86C8-1DD72A39F35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C1681-3B31-4C24-80F6-9031F6B35969}" type="datetimeFigureOut">
              <a:rPr lang="fr-FR" smtClean="0"/>
              <a:pPr/>
              <a:t>30/04/2026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A2B2D-439D-4FA3-86C8-1DD72A39F35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C1681-3B31-4C24-80F6-9031F6B35969}" type="datetimeFigureOut">
              <a:rPr lang="fr-FR" smtClean="0"/>
              <a:pPr/>
              <a:t>30/04/2026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A2B2D-439D-4FA3-86C8-1DD72A39F35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C1681-3B31-4C24-80F6-9031F6B35969}" type="datetimeFigureOut">
              <a:rPr lang="fr-FR" smtClean="0"/>
              <a:pPr/>
              <a:t>30/04/2026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A2B2D-439D-4FA3-86C8-1DD72A39F35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097485" y="915840"/>
            <a:ext cx="7982797" cy="25489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dirty="0"/>
              <a:t>CLIQUEZ ET MODIFIEZ </a:t>
            </a:r>
            <a:br>
              <a:rPr lang="fr-FR" dirty="0"/>
            </a:br>
            <a:r>
              <a:rPr lang="fr-FR" dirty="0"/>
              <a:t>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97486" y="3464803"/>
            <a:ext cx="7589313" cy="12492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197502" y="6390910"/>
            <a:ext cx="4038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rgbClr val="404040"/>
                </a:solidFill>
              </a:defRPr>
            </a:lvl1pPr>
          </a:lstStyle>
          <a:p>
            <a:pPr defTabSz="457200"/>
            <a:fld id="{1FC8907D-B208-DC44-82F5-2940ECA1C9FA}" type="slidenum">
              <a:rPr lang="fr-FR" smtClean="0"/>
              <a:pPr defTabSz="457200"/>
              <a:t>‹N°›</a:t>
            </a:fld>
            <a:endParaRPr lang="fr-FR" dirty="0"/>
          </a:p>
        </p:txBody>
      </p:sp>
      <p:pic>
        <p:nvPicPr>
          <p:cNvPr id="8" name="Image 11" descr="2014_MENESRlogo_horizontal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105" y="6180053"/>
            <a:ext cx="1656184" cy="463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" name="Connecteur droit 15"/>
          <p:cNvCxnSpPr/>
          <p:nvPr/>
        </p:nvCxnSpPr>
        <p:spPr>
          <a:xfrm>
            <a:off x="698885" y="5516417"/>
            <a:ext cx="6290733" cy="0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 flipV="1">
            <a:off x="6995213" y="4489080"/>
            <a:ext cx="1519767" cy="1024465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 flipH="1" flipV="1">
            <a:off x="698885" y="0"/>
            <a:ext cx="295" cy="5507953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Espace réservé du pied de page 4"/>
          <p:cNvSpPr txBox="1">
            <a:spLocks/>
          </p:cNvSpPr>
          <p:nvPr/>
        </p:nvSpPr>
        <p:spPr>
          <a:xfrm>
            <a:off x="6989618" y="6390910"/>
            <a:ext cx="11603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kern="1200" cap="all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>
              <a:solidFill>
                <a:srgbClr val="1B8ED9"/>
              </a:solidFill>
            </a:endParaRPr>
          </a:p>
          <a:p>
            <a:pPr>
              <a:lnSpc>
                <a:spcPts val="1320"/>
              </a:lnSpc>
            </a:pP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</a:rPr>
              <a:t>JJ/MM/AAAA</a:t>
            </a:r>
          </a:p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Image 3" descr="logoIGEN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1524" y="6063238"/>
            <a:ext cx="1481328" cy="60350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65328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50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kern="1200">
          <a:solidFill>
            <a:srgbClr val="683086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01C1681-3B31-4C24-80F6-9031F6B35969}" type="datetimeFigureOut">
              <a:rPr lang="fr-FR" smtClean="0"/>
              <a:pPr/>
              <a:t>30/04/2026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73A2B2D-439D-4FA3-86C8-1DD72A39F35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09471" y="1412776"/>
            <a:ext cx="5723468" cy="1828090"/>
          </a:xfrm>
        </p:spPr>
        <p:txBody>
          <a:bodyPr/>
          <a:lstStyle/>
          <a:p>
            <a:r>
              <a:rPr lang="fr-FR" dirty="0"/>
              <a:t>ESABAC</a:t>
            </a:r>
            <a:br>
              <a:rPr lang="fr-FR" dirty="0"/>
            </a:br>
            <a:r>
              <a:rPr lang="fr-FR" dirty="0"/>
              <a:t>STMG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715115" y="3320415"/>
            <a:ext cx="5712179" cy="1524000"/>
          </a:xfrm>
        </p:spPr>
        <p:txBody>
          <a:bodyPr/>
          <a:lstStyle/>
          <a:p>
            <a:r>
              <a:rPr lang="fr-FR" dirty="0"/>
              <a:t>Lycée Albert Thomas</a:t>
            </a:r>
          </a:p>
          <a:p>
            <a:r>
              <a:rPr lang="fr-FR" dirty="0"/>
              <a:t>ROANNE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48" y="4365104"/>
            <a:ext cx="7199313" cy="1481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8358096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au 5">
            <a:extLst>
              <a:ext uri="{FF2B5EF4-FFF2-40B4-BE49-F238E27FC236}">
                <a16:creationId xmlns="" xmlns:a16="http://schemas.microsoft.com/office/drawing/2014/main" id="{84A117FC-AD06-43BD-B510-A230C5C0D0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656351457"/>
              </p:ext>
            </p:extLst>
          </p:nvPr>
        </p:nvGraphicFramePr>
        <p:xfrm>
          <a:off x="719860" y="868680"/>
          <a:ext cx="7704279" cy="4560585"/>
        </p:xfrm>
        <a:graphic>
          <a:graphicData uri="http://schemas.openxmlformats.org/drawingml/2006/table">
            <a:tbl>
              <a:tblPr firstRow="1" bandRow="1"/>
              <a:tblGrid>
                <a:gridCol w="347033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23394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938944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fr-FR" dirty="0"/>
                        <a:t>ESABAC</a:t>
                      </a:r>
                      <a:r>
                        <a:rPr lang="fr-FR" baseline="0" dirty="0"/>
                        <a:t>   Technologique </a:t>
                      </a:r>
                    </a:p>
                    <a:p>
                      <a:pPr algn="ctr"/>
                      <a:r>
                        <a:rPr lang="fr-FR" baseline="0" dirty="0"/>
                        <a:t>Sciences et technologies du management et de la gestion</a:t>
                      </a:r>
                      <a:endParaRPr lang="fr-FR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9389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2 diplômes</a:t>
                      </a:r>
                    </a:p>
                    <a:p>
                      <a:endParaRPr lang="fr-FR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fr-FR" dirty="0"/>
                        <a:t>- Baccalauréat</a:t>
                      </a:r>
                    </a:p>
                    <a:p>
                      <a:r>
                        <a:rPr lang="fr-FR" dirty="0"/>
                        <a:t>- </a:t>
                      </a:r>
                      <a:r>
                        <a:rPr lang="fr-FR" dirty="0" err="1"/>
                        <a:t>Esame</a:t>
                      </a:r>
                      <a:r>
                        <a:rPr lang="fr-FR" baseline="0" dirty="0"/>
                        <a:t> di </a:t>
                      </a:r>
                      <a:r>
                        <a:rPr lang="fr-FR" baseline="0" dirty="0" err="1"/>
                        <a:t>Stato</a:t>
                      </a:r>
                      <a:endParaRPr lang="fr-FR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9389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2 enseignements et</a:t>
                      </a:r>
                      <a:r>
                        <a:rPr lang="fr-FR" baseline="0" dirty="0"/>
                        <a:t> programmes  spécifiques</a:t>
                      </a:r>
                      <a:endParaRPr lang="fr-FR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285750" indent="-285750">
                        <a:buFontTx/>
                        <a:buChar char="-"/>
                      </a:pPr>
                      <a:r>
                        <a:rPr lang="fr-FR" dirty="0"/>
                        <a:t>Langue culture et communication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dirty="0"/>
                        <a:t>Management des organisations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74375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fr-FR" b="0" dirty="0">
                          <a:solidFill>
                            <a:schemeClr val="tx1"/>
                          </a:solidFill>
                        </a:rPr>
                        <a:t>Valorisation</a:t>
                      </a:r>
                      <a:r>
                        <a:rPr lang="fr-FR" b="0" baseline="0" dirty="0">
                          <a:solidFill>
                            <a:schemeClr val="tx1"/>
                          </a:solidFill>
                        </a:rPr>
                        <a:t> de l’</a:t>
                      </a:r>
                      <a:r>
                        <a:rPr lang="fr-FR" b="0" baseline="0" dirty="0" err="1">
                          <a:solidFill>
                            <a:schemeClr val="tx1"/>
                          </a:solidFill>
                        </a:rPr>
                        <a:t>Esabac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285750" indent="-285750">
                        <a:buFontTx/>
                        <a:buChar char="-"/>
                      </a:pPr>
                      <a:r>
                        <a:rPr lang="fr-FR" baseline="0" dirty="0"/>
                        <a:t>L’inscription en filière binationale est un atout sur </a:t>
                      </a:r>
                      <a:r>
                        <a:rPr lang="fr-FR" baseline="0" dirty="0" err="1" smtClean="0"/>
                        <a:t>Parcoursup</a:t>
                      </a:r>
                      <a:r>
                        <a:rPr lang="fr-FR" baseline="0" dirty="0"/>
                        <a:t> </a:t>
                      </a:r>
                      <a:endParaRPr lang="fr-FR" baseline="0" dirty="0"/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baseline="0" dirty="0"/>
                        <a:t>Le diplôme permet une poursuite d’étude en Italie puisqu’il y est reconnu</a:t>
                      </a:r>
                      <a:r>
                        <a:rPr lang="fr-FR" baseline="0" dirty="0" smtClean="0"/>
                        <a:t>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baseline="0" dirty="0" smtClean="0"/>
                        <a:t>Un CV enrichi pour l’avenir </a:t>
                      </a:r>
                      <a:r>
                        <a:rPr lang="fr-FR" baseline="0" dirty="0" smtClean="0"/>
                        <a:t>professionnel</a:t>
                      </a:r>
                      <a:endParaRPr lang="fr-FR" baseline="0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1215727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71538" y="500042"/>
            <a:ext cx="6965245" cy="1202485"/>
          </a:xfrm>
        </p:spPr>
        <p:txBody>
          <a:bodyPr>
            <a:normAutofit/>
          </a:bodyPr>
          <a:lstStyle/>
          <a:p>
            <a:r>
              <a:rPr lang="fr-FR" sz="2400" dirty="0"/>
              <a:t>ESABAC série TECHNOLOGIQUE</a:t>
            </a:r>
            <a:br>
              <a:rPr lang="fr-FR" sz="2400" dirty="0"/>
            </a:br>
            <a:r>
              <a:rPr lang="fr-FR" sz="2400" dirty="0"/>
              <a:t>STMG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85852" y="1643050"/>
            <a:ext cx="6643734" cy="1714512"/>
          </a:xfrm>
        </p:spPr>
        <p:txBody>
          <a:bodyPr>
            <a:noAutofit/>
          </a:bodyPr>
          <a:lstStyle/>
          <a:p>
            <a:pPr marL="0" indent="0"/>
            <a:r>
              <a:rPr lang="fr-FR" sz="2000" dirty="0"/>
              <a:t> </a:t>
            </a:r>
            <a:r>
              <a:rPr lang="fr-FR" sz="2000" dirty="0" smtClean="0"/>
              <a:t>Inscription en fin de seconde </a:t>
            </a:r>
          </a:p>
          <a:p>
            <a:pPr marL="0" indent="0"/>
            <a:r>
              <a:rPr lang="fr-FR" sz="2000" dirty="0" smtClean="0"/>
              <a:t> Classes </a:t>
            </a:r>
            <a:r>
              <a:rPr lang="fr-FR" sz="2000" dirty="0"/>
              <a:t>de </a:t>
            </a:r>
            <a:r>
              <a:rPr lang="fr-FR" sz="2000" b="1" dirty="0"/>
              <a:t>1</a:t>
            </a:r>
            <a:r>
              <a:rPr lang="fr-FR" sz="2000" b="1" baseline="30000" dirty="0"/>
              <a:t>ère</a:t>
            </a:r>
            <a:r>
              <a:rPr lang="fr-FR" sz="2000" dirty="0"/>
              <a:t> et </a:t>
            </a:r>
            <a:r>
              <a:rPr lang="fr-FR" sz="2000" b="1" dirty="0"/>
              <a:t>Terminale </a:t>
            </a:r>
          </a:p>
          <a:p>
            <a:pPr>
              <a:buFontTx/>
              <a:buChar char="-"/>
            </a:pPr>
            <a:r>
              <a:rPr lang="fr-FR" sz="2000" b="1" dirty="0"/>
              <a:t>3h</a:t>
            </a:r>
            <a:r>
              <a:rPr lang="fr-FR" sz="2000" dirty="0"/>
              <a:t> de Management des organisations (à la place d’ETLV)</a:t>
            </a:r>
          </a:p>
          <a:p>
            <a:pPr>
              <a:buFontTx/>
              <a:buChar char="-"/>
            </a:pPr>
            <a:r>
              <a:rPr lang="fr-FR" sz="2000" b="1" dirty="0"/>
              <a:t>4h</a:t>
            </a:r>
            <a:r>
              <a:rPr lang="fr-FR" sz="2000" dirty="0"/>
              <a:t> de Langue, culture et communication</a:t>
            </a:r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1357290" y="4714884"/>
            <a:ext cx="6715172" cy="92869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1071538" y="5143512"/>
            <a:ext cx="7072362" cy="107157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274320" lvl="0" indent="-274320" algn="ctr">
              <a:spcBef>
                <a:spcPct val="20000"/>
              </a:spcBef>
              <a:buClr>
                <a:schemeClr val="accent2"/>
              </a:buClr>
              <a:buSzPct val="85000"/>
              <a:defRPr/>
            </a:pPr>
            <a:endParaRPr kumimoji="0" lang="fr-FR" sz="2400" b="0" i="0" u="none" strike="noStrike" kern="1200" cap="none" spc="0" normalizeH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71604" y="3357562"/>
            <a:ext cx="621510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/>
            <a:r>
              <a:rPr lang="fr-FR" i="1" dirty="0"/>
              <a:t>Epreuves spécifiques</a:t>
            </a:r>
          </a:p>
          <a:p>
            <a:pPr marL="285750" indent="-285750">
              <a:buFontTx/>
              <a:buChar char="-"/>
            </a:pPr>
            <a:r>
              <a:rPr lang="fr-FR" i="1" dirty="0"/>
              <a:t>en </a:t>
            </a:r>
            <a:r>
              <a:rPr lang="fr-FR" i="1" u="sng" dirty="0"/>
              <a:t>Langue, culture et communication</a:t>
            </a:r>
          </a:p>
          <a:p>
            <a:r>
              <a:rPr lang="fr-FR" i="1" dirty="0"/>
              <a:t>      une épreuve écrite de 4h</a:t>
            </a:r>
          </a:p>
          <a:p>
            <a:r>
              <a:rPr lang="fr-FR" i="1" dirty="0"/>
              <a:t>      une épreuve orale de 20 minutes</a:t>
            </a:r>
          </a:p>
          <a:p>
            <a:pPr marL="285750" indent="-285750">
              <a:buFontTx/>
              <a:buChar char="-"/>
            </a:pPr>
            <a:r>
              <a:rPr lang="fr-FR" i="1" dirty="0"/>
              <a:t>en </a:t>
            </a:r>
            <a:r>
              <a:rPr lang="fr-FR" i="1" u="sng" dirty="0"/>
              <a:t>M</a:t>
            </a:r>
            <a:r>
              <a:rPr lang="fr-FR" i="1" u="sng" dirty="0" smtClean="0"/>
              <a:t>anagement </a:t>
            </a:r>
            <a:r>
              <a:rPr lang="fr-FR" i="1" u="sng" dirty="0"/>
              <a:t>des organisations</a:t>
            </a:r>
            <a:r>
              <a:rPr lang="fr-FR" i="1" dirty="0"/>
              <a:t> </a:t>
            </a:r>
          </a:p>
          <a:p>
            <a:pPr marL="285750" indent="-285750">
              <a:buFontTx/>
              <a:buNone/>
            </a:pPr>
            <a:r>
              <a:rPr lang="fr-FR" i="1" dirty="0"/>
              <a:t>      une épreuve orale de 30 minutes</a:t>
            </a:r>
          </a:p>
        </p:txBody>
      </p:sp>
    </p:spTree>
    <p:extLst>
      <p:ext uri="{BB962C8B-B14F-4D97-AF65-F5344CB8AC3E}">
        <p14:creationId xmlns="" xmlns:p14="http://schemas.microsoft.com/office/powerpoint/2010/main" val="3404824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Déroulement des examens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</a:pPr>
            <a:endParaRPr lang="fr-FR" dirty="0"/>
          </a:p>
          <a:p>
            <a:r>
              <a:rPr lang="fr-FR" dirty="0" smtClean="0"/>
              <a:t>L’Italien est évalué en LVA</a:t>
            </a:r>
          </a:p>
          <a:p>
            <a:pPr algn="just"/>
            <a:r>
              <a:rPr lang="fr-FR" dirty="0" smtClean="0"/>
              <a:t>L’épreuve </a:t>
            </a:r>
            <a:r>
              <a:rPr lang="fr-FR" dirty="0"/>
              <a:t>d’Anglais est évaluée en LVB</a:t>
            </a:r>
          </a:p>
          <a:p>
            <a:pPr lvl="0" algn="just"/>
            <a:r>
              <a:rPr lang="fr-FR" dirty="0"/>
              <a:t>Pas de changement pour les autres épreuves correspondant à la série.</a:t>
            </a:r>
          </a:p>
          <a:p>
            <a:pPr lvl="0" algn="just"/>
            <a:r>
              <a:rPr lang="fr-FR" dirty="0"/>
              <a:t>Les épreuves spécifiques en Italien ont lieu en fin de terminale et comptent à la fois pour le Baccalauréat et pour l’</a:t>
            </a:r>
            <a:r>
              <a:rPr lang="fr-FR" dirty="0" err="1"/>
              <a:t>Esame</a:t>
            </a:r>
            <a:r>
              <a:rPr lang="fr-FR" dirty="0"/>
              <a:t> di </a:t>
            </a:r>
            <a:r>
              <a:rPr lang="fr-FR" dirty="0" err="1"/>
              <a:t>Stato</a:t>
            </a:r>
            <a:r>
              <a:rPr lang="fr-FR" dirty="0"/>
              <a:t> (=diplôme du bac italien)</a:t>
            </a:r>
          </a:p>
        </p:txBody>
      </p:sp>
    </p:spTree>
    <p:extLst>
      <p:ext uri="{BB962C8B-B14F-4D97-AF65-F5344CB8AC3E}">
        <p14:creationId xmlns="" xmlns:p14="http://schemas.microsoft.com/office/powerpoint/2010/main" val="3171376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Délivrance de l’</a:t>
            </a:r>
            <a:r>
              <a:rPr lang="fr-FR" dirty="0" err="1"/>
              <a:t>esame</a:t>
            </a:r>
            <a:r>
              <a:rPr lang="fr-FR" dirty="0"/>
              <a:t> di </a:t>
            </a:r>
            <a:r>
              <a:rPr lang="fr-FR" dirty="0" err="1"/>
              <a:t>Stato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La délivrance de l'</a:t>
            </a:r>
            <a:r>
              <a:rPr lang="fr-FR" dirty="0" err="1"/>
              <a:t>Esame</a:t>
            </a:r>
            <a:r>
              <a:rPr lang="fr-FR" dirty="0"/>
              <a:t> di </a:t>
            </a:r>
            <a:r>
              <a:rPr lang="fr-FR" dirty="0" err="1"/>
              <a:t>Stato</a:t>
            </a:r>
            <a:r>
              <a:rPr lang="fr-FR" dirty="0"/>
              <a:t> est subordonnée à :</a:t>
            </a:r>
          </a:p>
          <a:p>
            <a:pPr marL="0" indent="0">
              <a:buNone/>
            </a:pPr>
            <a:endParaRPr lang="fr-FR" dirty="0"/>
          </a:p>
          <a:p>
            <a:pPr lvl="0"/>
            <a:r>
              <a:rPr lang="fr-FR" b="1" dirty="0"/>
              <a:t>la réussite à l'examen du baccalauréat </a:t>
            </a:r>
          </a:p>
          <a:p>
            <a:pPr marL="0" lvl="0" indent="0">
              <a:buNone/>
            </a:pPr>
            <a:endParaRPr lang="fr-FR" dirty="0"/>
          </a:p>
          <a:p>
            <a:pPr lvl="0"/>
            <a:r>
              <a:rPr lang="fr-FR" dirty="0"/>
              <a:t>l'obtention d'</a:t>
            </a:r>
            <a:r>
              <a:rPr lang="fr-FR" b="1" dirty="0"/>
              <a:t>une moyenne au moins égale à 10/20 aux épreuves spécifiques</a:t>
            </a: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2135088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Des séjours en Italie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Pour compléter la formation culturelle et linguistique des séjours en Italie sont proposés en Première en Terminales</a:t>
            </a:r>
          </a:p>
          <a:p>
            <a:endParaRPr lang="fr-FR" dirty="0"/>
          </a:p>
          <a:p>
            <a:r>
              <a:rPr lang="fr-FR" dirty="0"/>
              <a:t>Le programme TRANSALP (facultatif) pour les élèves de terminale propose un échange d’environ un mois avec un lycée en Lombardie.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2015-matrice-powerpoint-IGEN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Punaise">
  <a:themeElements>
    <a:clrScheme name="Punaise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naise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nais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Album</Template>
  <TotalTime>157</TotalTime>
  <Words>246</Words>
  <Application>Microsoft Office PowerPoint</Application>
  <PresentationFormat>Affichage à l'écran (4:3)</PresentationFormat>
  <Paragraphs>42</Paragraphs>
  <Slides>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6</vt:i4>
      </vt:variant>
    </vt:vector>
  </HeadingPairs>
  <TitlesOfParts>
    <vt:vector size="8" baseType="lpstr">
      <vt:lpstr>2015-matrice-powerpoint-IGEN</vt:lpstr>
      <vt:lpstr>Punaise</vt:lpstr>
      <vt:lpstr>ESABAC STMG</vt:lpstr>
      <vt:lpstr>Diapositive 2</vt:lpstr>
      <vt:lpstr>ESABAC série TECHNOLOGIQUE STMG</vt:lpstr>
      <vt:lpstr>Déroulement des examens</vt:lpstr>
      <vt:lpstr>Délivrance de l’esame di Stato</vt:lpstr>
      <vt:lpstr>Des séjours en Italie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ESABAC STMG</dc:title>
  <dc:creator>christelle</dc:creator>
  <cp:lastModifiedBy>Utilisateur Windows</cp:lastModifiedBy>
  <cp:revision>29</cp:revision>
  <dcterms:created xsi:type="dcterms:W3CDTF">2017-09-04T19:15:50Z</dcterms:created>
  <dcterms:modified xsi:type="dcterms:W3CDTF">2026-04-30T07:11:49Z</dcterms:modified>
</cp:coreProperties>
</file>