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77" r:id="rId7"/>
    <p:sldId id="259" r:id="rId8"/>
    <p:sldId id="264" r:id="rId9"/>
    <p:sldId id="266" r:id="rId10"/>
    <p:sldId id="273" r:id="rId11"/>
    <p:sldId id="274" r:id="rId12"/>
    <p:sldId id="263" r:id="rId13"/>
    <p:sldId id="268" r:id="rId14"/>
    <p:sldId id="276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97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7" autoAdjust="0"/>
    <p:restoredTop sz="94638" autoAdjust="0"/>
  </p:normalViewPr>
  <p:slideViewPr>
    <p:cSldViewPr>
      <p:cViewPr varScale="1">
        <p:scale>
          <a:sx n="81" d="100"/>
          <a:sy n="81" d="100"/>
        </p:scale>
        <p:origin x="1493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7E121-27EF-4A6D-8E96-2F1A0D9014B6}" type="datetimeFigureOut">
              <a:rPr lang="fr-FR" smtClean="0"/>
              <a:pPr/>
              <a:t>30/03/2025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12FC0-09AD-4D9D-96DE-91F95A10D3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7E121-27EF-4A6D-8E96-2F1A0D9014B6}" type="datetimeFigureOut">
              <a:rPr lang="fr-FR" smtClean="0"/>
              <a:pPr/>
              <a:t>30/03/2025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12FC0-09AD-4D9D-96DE-91F95A10D3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7E121-27EF-4A6D-8E96-2F1A0D9014B6}" type="datetimeFigureOut">
              <a:rPr lang="fr-FR" smtClean="0"/>
              <a:pPr/>
              <a:t>30/03/2025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12FC0-09AD-4D9D-96DE-91F95A10D3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7E121-27EF-4A6D-8E96-2F1A0D9014B6}" type="datetimeFigureOut">
              <a:rPr lang="fr-FR" smtClean="0"/>
              <a:pPr/>
              <a:t>30/03/2025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12FC0-09AD-4D9D-96DE-91F95A10D3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7E121-27EF-4A6D-8E96-2F1A0D9014B6}" type="datetimeFigureOut">
              <a:rPr lang="fr-FR" smtClean="0"/>
              <a:pPr/>
              <a:t>30/03/2025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12FC0-09AD-4D9D-96DE-91F95A10D3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7E121-27EF-4A6D-8E96-2F1A0D9014B6}" type="datetimeFigureOut">
              <a:rPr lang="fr-FR" smtClean="0"/>
              <a:pPr/>
              <a:t>30/03/2025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12FC0-09AD-4D9D-96DE-91F95A10D3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7E121-27EF-4A6D-8E96-2F1A0D9014B6}" type="datetimeFigureOut">
              <a:rPr lang="fr-FR" smtClean="0"/>
              <a:pPr/>
              <a:t>30/03/2025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12FC0-09AD-4D9D-96DE-91F95A10D3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7E121-27EF-4A6D-8E96-2F1A0D9014B6}" type="datetimeFigureOut">
              <a:rPr lang="fr-FR" smtClean="0"/>
              <a:pPr/>
              <a:t>30/03/2025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12FC0-09AD-4D9D-96DE-91F95A10D3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7E121-27EF-4A6D-8E96-2F1A0D9014B6}" type="datetimeFigureOut">
              <a:rPr lang="fr-FR" smtClean="0"/>
              <a:pPr/>
              <a:t>30/03/2025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12FC0-09AD-4D9D-96DE-91F95A10D3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7E121-27EF-4A6D-8E96-2F1A0D9014B6}" type="datetimeFigureOut">
              <a:rPr lang="fr-FR" smtClean="0"/>
              <a:pPr/>
              <a:t>30/03/2025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12FC0-09AD-4D9D-96DE-91F95A10D3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7E121-27EF-4A6D-8E96-2F1A0D9014B6}" type="datetimeFigureOut">
              <a:rPr lang="fr-FR" smtClean="0"/>
              <a:pPr/>
              <a:t>30/03/2025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12FC0-09AD-4D9D-96DE-91F95A10D3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7E121-27EF-4A6D-8E96-2F1A0D9014B6}" type="datetimeFigureOut">
              <a:rPr lang="fr-FR" smtClean="0"/>
              <a:pPr/>
              <a:t>30/03/2025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12FC0-09AD-4D9D-96DE-91F95A10D3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lbert-thomas.ent.auvergnerhonealpes.fr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lt1">
                  <a:alpha val="50000"/>
                </a:schemeClr>
              </a:solidFill>
            </a:endParaRPr>
          </a:p>
        </p:txBody>
      </p:sp>
      <p:sp>
        <p:nvSpPr>
          <p:cNvPr id="1028" name="AutoShape 4" descr="Le lac Majeur - Italie ©i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1714480" y="428604"/>
            <a:ext cx="5715040" cy="544830"/>
          </a:xfrm>
          <a:prstGeom prst="round2Diag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600" b="1" dirty="0">
                <a:solidFill>
                  <a:schemeClr val="bg1"/>
                </a:solidFill>
                <a:latin typeface="Harrington" pitchFamily="82" charset="0"/>
              </a:rPr>
              <a:t>Séjour linguistique en Italie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571472" y="1357298"/>
            <a:ext cx="80888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 err="1">
                <a:latin typeface="Lucida Calligraphy" panose="03010101010101010101" pitchFamily="66" charset="0"/>
              </a:rPr>
              <a:t>Venezia</a:t>
            </a:r>
            <a:endParaRPr lang="fr-FR" sz="6000" dirty="0">
              <a:latin typeface="Lucida Calligraphy" panose="03010101010101010101" pitchFamily="66" charset="0"/>
            </a:endParaRPr>
          </a:p>
          <a:p>
            <a:pPr algn="ctr"/>
            <a:r>
              <a:rPr lang="fr-FR" sz="2400" dirty="0">
                <a:latin typeface="Lucida Calligraphy" panose="03010101010101010101" pitchFamily="66" charset="0"/>
              </a:rPr>
              <a:t>Venise</a:t>
            </a:r>
            <a:endParaRPr lang="fr-FR" sz="2800" dirty="0">
              <a:latin typeface="Lucida Calligraphy" panose="03010101010101010101" pitchFamily="66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785918" y="2928934"/>
            <a:ext cx="56436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latin typeface="MV Boli" pitchFamily="2" charset="0"/>
                <a:cs typeface="MV Boli" pitchFamily="2" charset="0"/>
              </a:rPr>
              <a:t>du 14au 19 avril 2025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1785918" y="614364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MV Boli" pitchFamily="2" charset="0"/>
                <a:cs typeface="MV Boli" pitchFamily="2" charset="0"/>
              </a:rPr>
              <a:t>Cité scolaire Albert Thomas</a:t>
            </a:r>
          </a:p>
        </p:txBody>
      </p:sp>
      <p:pic>
        <p:nvPicPr>
          <p:cNvPr id="2" name="Picture 2" descr="Nos bonnes adresses à Florence - Little Weekends">
            <a:extLst>
              <a:ext uri="{FF2B5EF4-FFF2-40B4-BE49-F238E27FC236}">
                <a16:creationId xmlns:a16="http://schemas.microsoft.com/office/drawing/2014/main" id="{2AF07446-7003-8B9E-628F-7DA30D790DA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015548" y="4126805"/>
            <a:ext cx="1412840" cy="9401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Picture 2" descr="Voyage Bologne : Itinéraire en Italie sur mesure | Tourlane">
            <a:extLst>
              <a:ext uri="{FF2B5EF4-FFF2-40B4-BE49-F238E27FC236}">
                <a16:creationId xmlns:a16="http://schemas.microsoft.com/office/drawing/2014/main" id="{23C66887-E189-1EDC-013D-F3225AB6AC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135606" y="3358498"/>
            <a:ext cx="3708803" cy="24725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Emilia-romagna, San domenico, Map">
            <a:extLst>
              <a:ext uri="{FF2B5EF4-FFF2-40B4-BE49-F238E27FC236}">
                <a16:creationId xmlns:a16="http://schemas.microsoft.com/office/drawing/2014/main" id="{8F0D2C9F-420E-343C-D8A0-60651D6D86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85121" y="3447908"/>
            <a:ext cx="3397000" cy="2265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1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lt1">
                  <a:alpha val="50000"/>
                </a:schemeClr>
              </a:solidFill>
            </a:endParaRPr>
          </a:p>
        </p:txBody>
      </p:sp>
      <p:sp>
        <p:nvSpPr>
          <p:cNvPr id="1028" name="AutoShape 4" descr="Le lac Majeur - Italie ©i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" name="Arrondir un rectangle avec un coin diagonal 7"/>
          <p:cNvSpPr/>
          <p:nvPr/>
        </p:nvSpPr>
        <p:spPr>
          <a:xfrm>
            <a:off x="357158" y="214290"/>
            <a:ext cx="8358246" cy="1000132"/>
          </a:xfrm>
          <a:prstGeom prst="round2DiagRect">
            <a:avLst/>
          </a:prstGeom>
          <a:solidFill>
            <a:srgbClr val="00206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latin typeface="MV Boli" pitchFamily="2" charset="0"/>
                <a:cs typeface="MV Boli" pitchFamily="2" charset="0"/>
              </a:rPr>
              <a:t>Pour que tout le monde passe un agréable séjour</a:t>
            </a:r>
            <a:endParaRPr lang="fr-FR" sz="1400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1"/>
          </p:nvPr>
        </p:nvSpPr>
        <p:spPr>
          <a:xfrm>
            <a:off x="357158" y="1617681"/>
            <a:ext cx="8175282" cy="4525963"/>
          </a:xfrm>
        </p:spPr>
        <p:txBody>
          <a:bodyPr>
            <a:noAutofit/>
          </a:bodyPr>
          <a:lstStyle/>
          <a:p>
            <a:pPr algn="just" fontAlgn="base"/>
            <a:r>
              <a:rPr lang="fr-FR" sz="2400" dirty="0">
                <a:latin typeface="Rockwell" pitchFamily="18" charset="0"/>
                <a:cs typeface="MV Boli" pitchFamily="2" charset="0"/>
              </a:rPr>
              <a:t>Le vol ou tout autre délit peut avoir de graves conséquences et l’auteur du délit peut être retenu par les autorités de Police et traduit devant une juridiction pénale.</a:t>
            </a:r>
          </a:p>
          <a:p>
            <a:pPr algn="just" fontAlgn="base"/>
            <a:r>
              <a:rPr lang="fr-FR" sz="2400" dirty="0">
                <a:latin typeface="Rockwell" pitchFamily="18" charset="0"/>
                <a:cs typeface="MV Boli" pitchFamily="2" charset="0"/>
              </a:rPr>
              <a:t>Les enseignants et le lycée ne seront pas tenus responsables en cas de perte ou de vol d’objets de valeur.</a:t>
            </a:r>
          </a:p>
          <a:p>
            <a:pPr algn="just" fontAlgn="base"/>
            <a:r>
              <a:rPr lang="fr-FR" sz="2400" dirty="0">
                <a:latin typeface="Rockwell" pitchFamily="18" charset="0"/>
                <a:cs typeface="MV Boli" pitchFamily="2" charset="0"/>
              </a:rPr>
              <a:t>Tout objet ou document personnel oublié ou égaré par l’élève devra être récupéré par les parents.</a:t>
            </a:r>
          </a:p>
          <a:p>
            <a:pPr algn="just" fontAlgn="base"/>
            <a:r>
              <a:rPr lang="fr-FR" sz="2400" dirty="0">
                <a:latin typeface="Rockwell" pitchFamily="18" charset="0"/>
                <a:cs typeface="MV Boli" pitchFamily="2" charset="0"/>
              </a:rPr>
              <a:t>Les élèves doivent prévoir les médicaments de base, en cas de traitement il convient d’emmener l’ordonnance.</a:t>
            </a:r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339212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lt1">
                  <a:alpha val="50000"/>
                </a:schemeClr>
              </a:solidFill>
            </a:endParaRPr>
          </a:p>
        </p:txBody>
      </p:sp>
      <p:sp>
        <p:nvSpPr>
          <p:cNvPr id="1028" name="AutoShape 4" descr="Le lac Majeur - Italie ©i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" name="Arrondir un rectangle avec un coin diagonal 7"/>
          <p:cNvSpPr/>
          <p:nvPr/>
        </p:nvSpPr>
        <p:spPr>
          <a:xfrm>
            <a:off x="357158" y="214290"/>
            <a:ext cx="8358246" cy="1000132"/>
          </a:xfrm>
          <a:prstGeom prst="round2DiagRect">
            <a:avLst/>
          </a:prstGeom>
          <a:solidFill>
            <a:srgbClr val="00206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latin typeface="MV Boli" pitchFamily="2" charset="0"/>
                <a:cs typeface="MV Boli" pitchFamily="2" charset="0"/>
              </a:rPr>
              <a:t>Pour que tout le monde passe un agréable séjour</a:t>
            </a:r>
            <a:endParaRPr lang="fr-FR" sz="1400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1"/>
          </p:nvPr>
        </p:nvSpPr>
        <p:spPr>
          <a:xfrm>
            <a:off x="357158" y="1362085"/>
            <a:ext cx="8175282" cy="4525963"/>
          </a:xfrm>
        </p:spPr>
        <p:txBody>
          <a:bodyPr>
            <a:noAutofit/>
          </a:bodyPr>
          <a:lstStyle/>
          <a:p>
            <a:pPr algn="just" fontAlgn="base"/>
            <a:r>
              <a:rPr lang="fr-FR" sz="2200" dirty="0">
                <a:latin typeface="Rockwell" pitchFamily="18" charset="0"/>
                <a:cs typeface="MV Boli" pitchFamily="2" charset="0"/>
              </a:rPr>
              <a:t>Usage du téléphone portable :</a:t>
            </a:r>
          </a:p>
          <a:p>
            <a:pPr algn="just" fontAlgn="base"/>
            <a:endParaRPr lang="fr-FR" sz="2200" dirty="0">
              <a:latin typeface="Rockwell" pitchFamily="18" charset="0"/>
              <a:cs typeface="MV Boli" pitchFamily="2" charset="0"/>
            </a:endParaRPr>
          </a:p>
          <a:p>
            <a:pPr algn="just" fontAlgn="base"/>
            <a:r>
              <a:rPr lang="fr-FR" sz="2200" dirty="0">
                <a:latin typeface="Rockwell" pitchFamily="18" charset="0"/>
                <a:cs typeface="MV Boli" pitchFamily="2" charset="0"/>
              </a:rPr>
              <a:t>Pendant les visites, le portable est utilisable seulement pour faire des photos et compléter les activités prévues sur </a:t>
            </a:r>
            <a:r>
              <a:rPr lang="fr-FR" sz="2200" dirty="0" err="1">
                <a:latin typeface="Rockwell" pitchFamily="18" charset="0"/>
                <a:cs typeface="MV Boli" pitchFamily="2" charset="0"/>
              </a:rPr>
              <a:t>Quizinière</a:t>
            </a:r>
            <a:r>
              <a:rPr lang="fr-FR" sz="2200" dirty="0">
                <a:latin typeface="Rockwell" pitchFamily="18" charset="0"/>
                <a:cs typeface="MV Boli" pitchFamily="2" charset="0"/>
              </a:rPr>
              <a:t>.</a:t>
            </a:r>
          </a:p>
          <a:p>
            <a:pPr algn="just" fontAlgn="base"/>
            <a:endParaRPr lang="fr-FR" sz="2200" dirty="0">
              <a:latin typeface="Rockwell" pitchFamily="18" charset="0"/>
              <a:cs typeface="MV Boli" pitchFamily="2" charset="0"/>
            </a:endParaRPr>
          </a:p>
          <a:p>
            <a:pPr algn="just" fontAlgn="base"/>
            <a:r>
              <a:rPr lang="fr-FR" sz="2200" dirty="0">
                <a:latin typeface="Rockwell" pitchFamily="18" charset="0"/>
                <a:cs typeface="MV Boli" pitchFamily="2" charset="0"/>
              </a:rPr>
              <a:t>Pas d’utilisation excessive dans le bus et le soir à l’hôtel.</a:t>
            </a:r>
            <a:endParaRPr lang="fr-FR" sz="2200" dirty="0"/>
          </a:p>
          <a:p>
            <a:pPr algn="just" fontAlgn="base"/>
            <a:r>
              <a:rPr lang="fr-FR" sz="2200" dirty="0">
                <a:latin typeface="Rockwell" pitchFamily="18" charset="0"/>
                <a:cs typeface="MV Boli" pitchFamily="2" charset="0"/>
              </a:rPr>
              <a:t>Pas de diffusion de photographies sur les réseaux sociaux sans l’accord des personnes concernées (respect du droit à l’image)</a:t>
            </a:r>
          </a:p>
          <a:p>
            <a:pPr algn="just" fontAlgn="base"/>
            <a:endParaRPr lang="fr-FR" sz="2400" dirty="0">
              <a:latin typeface="Rockwell" pitchFamily="18" charset="0"/>
              <a:cs typeface="MV Boli" pitchFamily="2" charset="0"/>
            </a:endParaRPr>
          </a:p>
          <a:p>
            <a:pPr marL="0" indent="0" algn="just" fontAlgn="base">
              <a:buNone/>
            </a:pPr>
            <a:r>
              <a:rPr lang="fr-FR" sz="2400" i="1" dirty="0">
                <a:latin typeface="Rockwell" pitchFamily="18" charset="0"/>
                <a:cs typeface="MV Boli" pitchFamily="2" charset="0"/>
              </a:rPr>
              <a:t>Merci de vous assurer que le forfait de votre enfant est valable aussi à l’étranger. </a:t>
            </a:r>
          </a:p>
        </p:txBody>
      </p:sp>
    </p:spTree>
    <p:extLst>
      <p:ext uri="{BB962C8B-B14F-4D97-AF65-F5344CB8AC3E}">
        <p14:creationId xmlns:p14="http://schemas.microsoft.com/office/powerpoint/2010/main" val="572795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lt1">
                  <a:alpha val="50000"/>
                </a:schemeClr>
              </a:solidFill>
            </a:endParaRPr>
          </a:p>
        </p:txBody>
      </p:sp>
      <p:sp>
        <p:nvSpPr>
          <p:cNvPr id="1028" name="AutoShape 4" descr="Le lac Majeur - Italie ©i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" name="Arrondir un rectangle avec un coin diagonal 3"/>
          <p:cNvSpPr/>
          <p:nvPr/>
        </p:nvSpPr>
        <p:spPr>
          <a:xfrm>
            <a:off x="2214546" y="214290"/>
            <a:ext cx="4929222" cy="1000132"/>
          </a:xfrm>
          <a:prstGeom prst="round2DiagRect">
            <a:avLst/>
          </a:prstGeom>
          <a:solidFill>
            <a:srgbClr val="00206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latin typeface="MV Boli" pitchFamily="2" charset="0"/>
                <a:cs typeface="MV Boli" pitchFamily="2" charset="0"/>
              </a:rPr>
              <a:t>Les indispensables</a:t>
            </a:r>
          </a:p>
          <a:p>
            <a:pPr algn="ctr"/>
            <a:r>
              <a:rPr lang="fr-FR" sz="2400" b="1" dirty="0">
                <a:latin typeface="MV Boli" pitchFamily="2" charset="0"/>
                <a:cs typeface="MV Boli" pitchFamily="2" charset="0"/>
              </a:rPr>
              <a:t>Toujours avec soi !</a:t>
            </a:r>
            <a:endParaRPr lang="fr-FR" sz="1400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42910" y="1643050"/>
            <a:ext cx="792961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 sa Carte d’identité ou son Passeport</a:t>
            </a:r>
          </a:p>
          <a:p>
            <a:pPr>
              <a:buFont typeface="Wingdings" pitchFamily="2" charset="2"/>
              <a:buChar char="Ø"/>
            </a:pPr>
            <a:endParaRPr lang="fr-FR" sz="2400" dirty="0">
              <a:latin typeface="MV Boli" pitchFamily="2" charset="0"/>
              <a:cs typeface="MV Boli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 sa Carte Européenne d’Assurance Maladie</a:t>
            </a:r>
          </a:p>
          <a:p>
            <a:endParaRPr lang="fr-FR" sz="2400" dirty="0">
              <a:latin typeface="MV Boli" pitchFamily="2" charset="0"/>
              <a:cs typeface="MV Boli" pitchFamily="2" charset="0"/>
            </a:endParaRPr>
          </a:p>
          <a:p>
            <a:r>
              <a:rPr lang="fr-FR" sz="2400" i="1" dirty="0">
                <a:latin typeface="MV Boli" pitchFamily="2" charset="0"/>
                <a:cs typeface="MV Boli" pitchFamily="2" charset="0"/>
              </a:rPr>
              <a:t>Vérification des documents à la montée dans le bus ! Sans l’un ou l’autre, le départ ne sera pas possible. </a:t>
            </a:r>
          </a:p>
          <a:p>
            <a:endParaRPr lang="fr-FR" sz="2400" i="1" dirty="0">
              <a:latin typeface="MV Boli" pitchFamily="2" charset="0"/>
              <a:cs typeface="MV Boli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 un peu d’argent de poche pour se faire plaisir 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lt1">
                  <a:alpha val="50000"/>
                </a:schemeClr>
              </a:solidFill>
            </a:endParaRPr>
          </a:p>
        </p:txBody>
      </p:sp>
      <p:sp>
        <p:nvSpPr>
          <p:cNvPr id="1028" name="AutoShape 4" descr="Le lac Majeur - Italie ©i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" name="Arrondir un rectangle avec un coin diagonal 3"/>
          <p:cNvSpPr/>
          <p:nvPr/>
        </p:nvSpPr>
        <p:spPr>
          <a:xfrm>
            <a:off x="2214546" y="214290"/>
            <a:ext cx="4429156" cy="642942"/>
          </a:xfrm>
          <a:prstGeom prst="round2DiagRect">
            <a:avLst/>
          </a:prstGeom>
          <a:solidFill>
            <a:srgbClr val="00206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latin typeface="MV Boli" pitchFamily="2" charset="0"/>
                <a:cs typeface="MV Boli" pitchFamily="2" charset="0"/>
              </a:rPr>
              <a:t>Qu’apporter d’autre ? </a:t>
            </a:r>
            <a:endParaRPr lang="fr-FR" sz="1400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14282" y="908720"/>
            <a:ext cx="896623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200" dirty="0">
                <a:latin typeface="MV Boli" pitchFamily="2" charset="0"/>
                <a:cs typeface="MV Boli" pitchFamily="2" charset="0"/>
              </a:rPr>
              <a:t> une seule valise par élève et un sac à dos pour les pique-niques ( pas de sac à main !)</a:t>
            </a:r>
          </a:p>
          <a:p>
            <a:pPr>
              <a:buFont typeface="Wingdings" pitchFamily="2" charset="2"/>
              <a:buChar char="Ø"/>
            </a:pPr>
            <a:endParaRPr lang="fr-FR" sz="2200" dirty="0">
              <a:latin typeface="MV Boli" pitchFamily="2" charset="0"/>
              <a:cs typeface="MV Boli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200" dirty="0">
                <a:latin typeface="MV Boli" pitchFamily="2" charset="0"/>
                <a:cs typeface="MV Boli" pitchFamily="2" charset="0"/>
              </a:rPr>
              <a:t> le déjeuner du premier jour</a:t>
            </a:r>
          </a:p>
          <a:p>
            <a:pPr>
              <a:buFont typeface="Wingdings" pitchFamily="2" charset="2"/>
              <a:buChar char="Ø"/>
            </a:pPr>
            <a:endParaRPr lang="fr-FR" sz="2200" dirty="0">
              <a:latin typeface="MV Boli" pitchFamily="2" charset="0"/>
              <a:cs typeface="MV Boli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200" dirty="0">
                <a:latin typeface="MV Boli" pitchFamily="2" charset="0"/>
                <a:cs typeface="MV Boli" pitchFamily="2" charset="0"/>
              </a:rPr>
              <a:t> les vêtements nécessaires pour la durée du séjour : prévoir des tenues pratiques plutôt qu’à la mode. Selon le temps, des vêtements chauds, des vêtements de pluie et de bonnes chaussures pour marcher.</a:t>
            </a:r>
          </a:p>
          <a:p>
            <a:pPr>
              <a:buFont typeface="Wingdings" pitchFamily="2" charset="2"/>
              <a:buChar char="Ø"/>
            </a:pPr>
            <a:endParaRPr lang="fr-FR" sz="2200" dirty="0">
              <a:latin typeface="MV Boli" pitchFamily="2" charset="0"/>
              <a:cs typeface="MV Boli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200" dirty="0">
                <a:latin typeface="MV Boli" pitchFamily="2" charset="0"/>
                <a:cs typeface="MV Boli" pitchFamily="2" charset="0"/>
              </a:rPr>
              <a:t> les produits d’hygiène du quotidien (pas de matériel inutile et encombrant : lisseurs interdits à l’hôtel !)</a:t>
            </a:r>
          </a:p>
          <a:p>
            <a:pPr>
              <a:buFont typeface="Wingdings" pitchFamily="2" charset="2"/>
              <a:buChar char="Ø"/>
            </a:pPr>
            <a:endParaRPr lang="fr-FR" sz="2200" dirty="0">
              <a:latin typeface="MV Boli" pitchFamily="2" charset="0"/>
              <a:cs typeface="MV Boli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200" dirty="0">
                <a:latin typeface="MV Boli" pitchFamily="2" charset="0"/>
                <a:cs typeface="MV Boli" pitchFamily="2" charset="0"/>
              </a:rPr>
              <a:t> son chargeur de téléphone</a:t>
            </a:r>
          </a:p>
          <a:p>
            <a:pPr>
              <a:buFont typeface="Wingdings" pitchFamily="2" charset="2"/>
              <a:buChar char="Ø"/>
            </a:pPr>
            <a:endParaRPr lang="fr-FR" sz="2200" dirty="0">
              <a:latin typeface="MV Boli" pitchFamily="2" charset="0"/>
              <a:cs typeface="MV Boli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200" dirty="0">
                <a:latin typeface="MV Boli" pitchFamily="2" charset="0"/>
                <a:cs typeface="MV Boli" pitchFamily="2" charset="0"/>
              </a:rPr>
              <a:t> un stylo ou crayon pour le </a:t>
            </a:r>
            <a:r>
              <a:rPr lang="fr-FR" sz="2200" u="sng" dirty="0">
                <a:latin typeface="MV Boli" pitchFamily="2" charset="0"/>
                <a:cs typeface="MV Boli" pitchFamily="2" charset="0"/>
              </a:rPr>
              <a:t>carnet de voyage</a:t>
            </a:r>
            <a:r>
              <a:rPr lang="fr-FR" sz="2200" dirty="0">
                <a:latin typeface="MV Boli" pitchFamily="2" charset="0"/>
                <a:cs typeface="MV Boli" pitchFamily="2" charset="0"/>
              </a:rPr>
              <a:t>, pas la trousse complète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>
                    <a:alpha val="50000"/>
                  </a:schemeClr>
                </a:solidFill>
                <a:hlinkClick r:id="rId3"/>
              </a:rPr>
              <a:t>https://albert-thomas.ent.auvergnerhonealpes.fr</a:t>
            </a:r>
            <a:endParaRPr lang="fr-FR" sz="2400" dirty="0">
              <a:solidFill>
                <a:schemeClr val="tx1">
                  <a:alpha val="50000"/>
                </a:schemeClr>
              </a:solidFill>
            </a:endParaRPr>
          </a:p>
          <a:p>
            <a:pPr algn="ctr"/>
            <a:endParaRPr lang="fr-FR" dirty="0">
              <a:solidFill>
                <a:schemeClr val="lt1">
                  <a:alpha val="50000"/>
                </a:schemeClr>
              </a:solidFill>
            </a:endParaRPr>
          </a:p>
        </p:txBody>
      </p:sp>
      <p:sp>
        <p:nvSpPr>
          <p:cNvPr id="1028" name="AutoShape 4" descr="Le lac Majeur - Italie ©i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" name="Arrondir un rectangle avec un coin diagonal 3"/>
          <p:cNvSpPr/>
          <p:nvPr/>
        </p:nvSpPr>
        <p:spPr>
          <a:xfrm>
            <a:off x="2214546" y="214290"/>
            <a:ext cx="4429156" cy="642942"/>
          </a:xfrm>
          <a:prstGeom prst="round2DiagRect">
            <a:avLst/>
          </a:prstGeom>
          <a:solidFill>
            <a:srgbClr val="00206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latin typeface="MV Boli" pitchFamily="2" charset="0"/>
                <a:cs typeface="MV Boli" pitchFamily="2" charset="0"/>
              </a:rPr>
              <a:t>Pour suivre le séjour…</a:t>
            </a:r>
            <a:endParaRPr lang="fr-FR" sz="1400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14282" y="908720"/>
            <a:ext cx="87154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endParaRPr lang="fr-FR" sz="2400" dirty="0">
              <a:latin typeface="MV Boli" pitchFamily="2" charset="0"/>
              <a:cs typeface="MV Boli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Vous pourrez suivre notre séjour sur le site du lycée</a:t>
            </a:r>
          </a:p>
          <a:p>
            <a:endParaRPr lang="fr-FR" sz="2400" dirty="0">
              <a:latin typeface="MV Boli" pitchFamily="2" charset="0"/>
              <a:cs typeface="MV Boli" pitchFamily="2" charset="0"/>
            </a:endParaRPr>
          </a:p>
          <a:p>
            <a:r>
              <a:rPr lang="fr-FR" sz="2400" dirty="0">
                <a:latin typeface="MV Boli" pitchFamily="2" charset="0"/>
                <a:cs typeface="MV Boli" pitchFamily="2" charset="0"/>
              </a:rPr>
              <a:t>Nous essayerons de le compléter régulièrement !</a:t>
            </a:r>
          </a:p>
          <a:p>
            <a:endParaRPr lang="fr-FR" sz="2400" dirty="0">
              <a:latin typeface="MV Boli" pitchFamily="2" charset="0"/>
              <a:cs typeface="MV Bol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318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lt1">
                  <a:alpha val="50000"/>
                </a:schemeClr>
              </a:solidFill>
            </a:endParaRPr>
          </a:p>
        </p:txBody>
      </p:sp>
      <p:sp>
        <p:nvSpPr>
          <p:cNvPr id="1028" name="AutoShape 4" descr="Le lac Majeur - Italie ©i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" name="Arrondir un rectangle avec un coin diagonal 3"/>
          <p:cNvSpPr/>
          <p:nvPr/>
        </p:nvSpPr>
        <p:spPr>
          <a:xfrm>
            <a:off x="642910" y="214290"/>
            <a:ext cx="3357586" cy="1571636"/>
          </a:xfrm>
          <a:prstGeom prst="round2DiagRect">
            <a:avLst/>
          </a:prstGeom>
          <a:solidFill>
            <a:srgbClr val="00206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latin typeface="MV Boli" pitchFamily="2" charset="0"/>
                <a:cs typeface="MV Boli" pitchFamily="2" charset="0"/>
              </a:rPr>
              <a:t>DÉPART</a:t>
            </a:r>
            <a:endParaRPr lang="fr-FR" sz="2400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14282" y="2143117"/>
            <a:ext cx="875020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Rendez-vous </a:t>
            </a:r>
            <a:r>
              <a:rPr lang="fr-FR" sz="2400" b="1" dirty="0">
                <a:latin typeface="MV Boli" pitchFamily="2" charset="0"/>
                <a:cs typeface="MV Boli" pitchFamily="2" charset="0"/>
              </a:rPr>
              <a:t>Lundi 14 Avril à 19h00</a:t>
            </a:r>
          </a:p>
          <a:p>
            <a:r>
              <a:rPr lang="fr-FR" sz="2400" b="1" dirty="0">
                <a:latin typeface="MV Boli" pitchFamily="2" charset="0"/>
                <a:cs typeface="MV Boli" pitchFamily="2" charset="0"/>
              </a:rPr>
              <a:t>					 (avec le ventre plein !)</a:t>
            </a:r>
          </a:p>
          <a:p>
            <a:r>
              <a:rPr lang="fr-FR" sz="2400" dirty="0">
                <a:latin typeface="MV Boli" pitchFamily="2" charset="0"/>
                <a:cs typeface="MV Boli" pitchFamily="2" charset="0"/>
              </a:rPr>
              <a:t>	sur le </a:t>
            </a:r>
            <a:r>
              <a:rPr lang="fr-FR" sz="2400" b="1" dirty="0">
                <a:latin typeface="MV Boli" pitchFamily="2" charset="0"/>
                <a:cs typeface="MV Boli" pitchFamily="2" charset="0"/>
              </a:rPr>
              <a:t>parking</a:t>
            </a:r>
            <a:r>
              <a:rPr lang="fr-FR" sz="2400" dirty="0">
                <a:latin typeface="MV Boli" pitchFamily="2" charset="0"/>
                <a:cs typeface="MV Boli" pitchFamily="2" charset="0"/>
              </a:rPr>
              <a:t> Belgique, à côté d’Albert Thomas</a:t>
            </a:r>
          </a:p>
          <a:p>
            <a:pPr>
              <a:buFontTx/>
              <a:buChar char="-"/>
            </a:pPr>
            <a:endParaRPr lang="fr-FR" sz="2400" dirty="0">
              <a:latin typeface="MV Boli" pitchFamily="2" charset="0"/>
              <a:cs typeface="MV Boli" pitchFamily="2" charset="0"/>
            </a:endParaRPr>
          </a:p>
          <a:p>
            <a:pPr>
              <a:buFontTx/>
              <a:buChar char="-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 Départ à </a:t>
            </a:r>
            <a:r>
              <a:rPr lang="fr-FR" sz="2400" b="1" dirty="0">
                <a:latin typeface="MV Boli" pitchFamily="2" charset="0"/>
                <a:cs typeface="MV Boli" pitchFamily="2" charset="0"/>
              </a:rPr>
              <a:t>19h30 </a:t>
            </a:r>
            <a:r>
              <a:rPr lang="fr-FR" sz="2400" dirty="0">
                <a:latin typeface="MV Boli" pitchFamily="2" charset="0"/>
                <a:cs typeface="MV Boli" pitchFamily="2" charset="0"/>
              </a:rPr>
              <a:t>avec les Autocars SEYT </a:t>
            </a:r>
            <a:r>
              <a:rPr lang="fr-FR" dirty="0">
                <a:latin typeface="MV Boli" pitchFamily="2" charset="0"/>
                <a:cs typeface="MV Boli" pitchFamily="2" charset="0"/>
              </a:rPr>
              <a:t>(Lozère Tourisme)</a:t>
            </a:r>
          </a:p>
          <a:p>
            <a:pPr>
              <a:buFontTx/>
              <a:buChar char="-"/>
            </a:pPr>
            <a:endParaRPr lang="fr-FR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6146" name="AutoShape 2" descr="Autocars stéphanoi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8" name="Image 7" descr="SEYT.png"/>
          <p:cNvPicPr>
            <a:picLocks noChangeAspect="1"/>
          </p:cNvPicPr>
          <p:nvPr/>
        </p:nvPicPr>
        <p:blipFill>
          <a:blip r:embed="rId3" cstate="print">
            <a:lum contrast="20000"/>
          </a:blip>
          <a:stretch>
            <a:fillRect/>
          </a:stretch>
        </p:blipFill>
        <p:spPr>
          <a:xfrm>
            <a:off x="3500430" y="4500570"/>
            <a:ext cx="4737692" cy="16573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lt1">
                  <a:alpha val="50000"/>
                </a:schemeClr>
              </a:solidFill>
            </a:endParaRPr>
          </a:p>
        </p:txBody>
      </p:sp>
      <p:sp>
        <p:nvSpPr>
          <p:cNvPr id="1028" name="AutoShape 4" descr="Le lac Majeur - Italie ©i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" name="Arrondir un rectangle avec un coin diagonal 3"/>
          <p:cNvSpPr/>
          <p:nvPr/>
        </p:nvSpPr>
        <p:spPr>
          <a:xfrm>
            <a:off x="642910" y="214290"/>
            <a:ext cx="3357586" cy="1571636"/>
          </a:xfrm>
          <a:prstGeom prst="round2DiagRect">
            <a:avLst/>
          </a:prstGeom>
          <a:solidFill>
            <a:srgbClr val="00206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latin typeface="MV Boli" pitchFamily="2" charset="0"/>
                <a:cs typeface="MV Boli" pitchFamily="2" charset="0"/>
              </a:rPr>
              <a:t>JOUR 1</a:t>
            </a:r>
          </a:p>
          <a:p>
            <a:pPr algn="ctr"/>
            <a:r>
              <a:rPr lang="fr-FR" sz="2400" dirty="0">
                <a:latin typeface="MV Boli" pitchFamily="2" charset="0"/>
                <a:cs typeface="MV Boli" pitchFamily="2" charset="0"/>
              </a:rPr>
              <a:t>Mardi 15 avril</a:t>
            </a:r>
            <a:br>
              <a:rPr lang="fr-FR" sz="2400" dirty="0">
                <a:latin typeface="MV Boli" pitchFamily="2" charset="0"/>
                <a:cs typeface="MV Boli" pitchFamily="2" charset="0"/>
              </a:rPr>
            </a:br>
            <a:r>
              <a:rPr lang="fr-FR" sz="2400" dirty="0">
                <a:latin typeface="MV Boli" pitchFamily="2" charset="0"/>
                <a:cs typeface="MV Boli" pitchFamily="2" charset="0"/>
              </a:rPr>
              <a:t>MATIN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428596" y="2136338"/>
            <a:ext cx="857256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 Arrivée à Venise vers 7h30</a:t>
            </a:r>
          </a:p>
          <a:p>
            <a:pPr>
              <a:buFont typeface="Wingdings" pitchFamily="2" charset="2"/>
              <a:buChar char="Ø"/>
            </a:pPr>
            <a:endParaRPr lang="fr-FR" sz="2400" dirty="0">
              <a:latin typeface="MV Boli" pitchFamily="2" charset="0"/>
              <a:cs typeface="MV Boli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 Petit-déjeuner offert par l’association</a:t>
            </a:r>
          </a:p>
          <a:p>
            <a:r>
              <a:rPr lang="fr-FR" sz="2400" dirty="0">
                <a:latin typeface="MV Boli" pitchFamily="2" charset="0"/>
                <a:cs typeface="MV Boli" pitchFamily="2" charset="0"/>
              </a:rPr>
              <a:t>   Alberto en Actions (gâteaux, jus d’orange)</a:t>
            </a:r>
          </a:p>
          <a:p>
            <a:endParaRPr lang="fr-FR" sz="2400" dirty="0">
              <a:latin typeface="MV Boli" pitchFamily="2" charset="0"/>
              <a:cs typeface="MV Boli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 Descente du Grand Canal en vaporetto</a:t>
            </a:r>
          </a:p>
          <a:p>
            <a:pPr>
              <a:buFont typeface="Wingdings" pitchFamily="2" charset="2"/>
              <a:buChar char="Ø"/>
            </a:pPr>
            <a:endParaRPr lang="fr-FR" sz="2400" dirty="0">
              <a:latin typeface="MV Boli" pitchFamily="2" charset="0"/>
              <a:cs typeface="MV Boli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 Visite libre de la place Saint Marc</a:t>
            </a:r>
          </a:p>
          <a:p>
            <a:r>
              <a:rPr lang="fr-FR" sz="2400" dirty="0">
                <a:latin typeface="MV Boli" pitchFamily="2" charset="0"/>
                <a:cs typeface="MV Boli" pitchFamily="2" charset="0"/>
              </a:rPr>
              <a:t>   et de la Basilique Saint Marc</a:t>
            </a:r>
          </a:p>
          <a:p>
            <a:endParaRPr lang="fr-FR" sz="2400" dirty="0">
              <a:latin typeface="MV Boli" pitchFamily="2" charset="0"/>
              <a:cs typeface="MV Boli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 Déjeuner tiré du sac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F8EDD77-9869-0AD1-1144-70C5FE1D199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35" b="20141"/>
          <a:stretch/>
        </p:blipFill>
        <p:spPr>
          <a:xfrm rot="1037672">
            <a:off x="7029343" y="2530128"/>
            <a:ext cx="1785950" cy="9436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Week-end authentique à Bologne: où sortir ? | Waynablog">
            <a:extLst>
              <a:ext uri="{FF2B5EF4-FFF2-40B4-BE49-F238E27FC236}">
                <a16:creationId xmlns:a16="http://schemas.microsoft.com/office/drawing/2014/main" id="{532BE48F-D4DB-CC18-738C-570C41B86A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857884" y="4572008"/>
            <a:ext cx="3105477" cy="2083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Week-end authentique à Bologne: où sortir ? | Waynablog">
            <a:extLst>
              <a:ext uri="{FF2B5EF4-FFF2-40B4-BE49-F238E27FC236}">
                <a16:creationId xmlns:a16="http://schemas.microsoft.com/office/drawing/2014/main" id="{532BE48F-D4DB-CC18-738C-570C41B86A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t="20570" b="10865"/>
          <a:stretch>
            <a:fillRect/>
          </a:stretch>
        </p:blipFill>
        <p:spPr bwMode="auto">
          <a:xfrm>
            <a:off x="4714876" y="142852"/>
            <a:ext cx="3899708" cy="19642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lt1">
                  <a:alpha val="50000"/>
                </a:schemeClr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57158" y="1857364"/>
            <a:ext cx="857256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 Visite du Palais des Doges</a:t>
            </a:r>
          </a:p>
          <a:p>
            <a:pPr>
              <a:buFont typeface="Wingdings" pitchFamily="2" charset="2"/>
              <a:buChar char="Ø"/>
            </a:pPr>
            <a:endParaRPr lang="fr-FR" sz="2400" dirty="0">
              <a:latin typeface="MV Boli" pitchFamily="2" charset="0"/>
              <a:cs typeface="MV Boli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 Tour en vaporetto et visite du quartier du Ghetto</a:t>
            </a:r>
          </a:p>
          <a:p>
            <a:pPr>
              <a:buFont typeface="Wingdings" pitchFamily="2" charset="2"/>
              <a:buChar char="Ø"/>
            </a:pPr>
            <a:endParaRPr lang="fr-FR" sz="2400" dirty="0">
              <a:latin typeface="MV Boli" pitchFamily="2" charset="0"/>
              <a:cs typeface="MV Boli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 Retour en bateau privé jusqu’au </a:t>
            </a:r>
            <a:r>
              <a:rPr lang="fr-FR" sz="2400" dirty="0" err="1">
                <a:latin typeface="MV Boli" pitchFamily="2" charset="0"/>
                <a:cs typeface="MV Boli" pitchFamily="2" charset="0"/>
              </a:rPr>
              <a:t>Tronchetto</a:t>
            </a:r>
            <a:r>
              <a:rPr lang="fr-FR" sz="2400" dirty="0">
                <a:latin typeface="MV Boli" pitchFamily="2" charset="0"/>
                <a:cs typeface="MV Boli" pitchFamily="2" charset="0"/>
              </a:rPr>
              <a:t> puis en bus jusqu’à l’hôtel</a:t>
            </a:r>
          </a:p>
          <a:p>
            <a:pPr>
              <a:buFont typeface="Wingdings" pitchFamily="2" charset="2"/>
              <a:buChar char="Ø"/>
            </a:pPr>
            <a:endParaRPr lang="fr-FR" sz="2400" dirty="0">
              <a:latin typeface="MV Boli" pitchFamily="2" charset="0"/>
              <a:cs typeface="MV Boli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 Installation à l’hôtel </a:t>
            </a:r>
          </a:p>
          <a:p>
            <a:r>
              <a:rPr lang="fr-FR" sz="2400" dirty="0">
                <a:latin typeface="MV Boli" pitchFamily="2" charset="0"/>
                <a:cs typeface="MV Boli" pitchFamily="2" charset="0"/>
              </a:rPr>
              <a:t>	</a:t>
            </a:r>
            <a:r>
              <a:rPr lang="fr-FR" sz="2400" dirty="0" err="1">
                <a:latin typeface="MV Boli" pitchFamily="2" charset="0"/>
                <a:cs typeface="MV Boli" pitchFamily="2" charset="0"/>
              </a:rPr>
              <a:t>Hotel</a:t>
            </a:r>
            <a:r>
              <a:rPr lang="fr-FR" sz="2400" dirty="0">
                <a:latin typeface="MV Boli" pitchFamily="2" charset="0"/>
                <a:cs typeface="MV Boli" pitchFamily="2" charset="0"/>
              </a:rPr>
              <a:t> </a:t>
            </a:r>
            <a:r>
              <a:rPr lang="fr-FR" sz="2400" dirty="0" err="1">
                <a:latin typeface="MV Boli" pitchFamily="2" charset="0"/>
                <a:cs typeface="MV Boli" pitchFamily="2" charset="0"/>
              </a:rPr>
              <a:t>Jesulum</a:t>
            </a:r>
            <a:r>
              <a:rPr lang="fr-FR" sz="2400" dirty="0">
                <a:latin typeface="MV Boli" pitchFamily="2" charset="0"/>
                <a:cs typeface="MV Boli" pitchFamily="2" charset="0"/>
              </a:rPr>
              <a:t>***</a:t>
            </a:r>
          </a:p>
          <a:p>
            <a:r>
              <a:rPr lang="fr-FR" sz="2400" dirty="0">
                <a:latin typeface="MV Boli" pitchFamily="2" charset="0"/>
                <a:cs typeface="MV Boli" pitchFamily="2" charset="0"/>
              </a:rPr>
              <a:t>	Via </a:t>
            </a:r>
            <a:r>
              <a:rPr lang="fr-FR" sz="2400" dirty="0" err="1">
                <a:latin typeface="MV Boli" pitchFamily="2" charset="0"/>
                <a:cs typeface="MV Boli" pitchFamily="2" charset="0"/>
              </a:rPr>
              <a:t>Bafile</a:t>
            </a:r>
            <a:r>
              <a:rPr lang="fr-FR" sz="2400" dirty="0">
                <a:latin typeface="MV Boli" pitchFamily="2" charset="0"/>
                <a:cs typeface="MV Boli" pitchFamily="2" charset="0"/>
              </a:rPr>
              <a:t>, 325</a:t>
            </a:r>
          </a:p>
          <a:p>
            <a:r>
              <a:rPr lang="fr-FR" sz="2400" dirty="0">
                <a:latin typeface="MV Boli" pitchFamily="2" charset="0"/>
                <a:cs typeface="MV Boli" pitchFamily="2" charset="0"/>
              </a:rPr>
              <a:t>	30 016 LIDO DI JESOLO</a:t>
            </a:r>
          </a:p>
          <a:p>
            <a:endParaRPr lang="fr-FR" sz="2400" dirty="0">
              <a:latin typeface="MV Boli" pitchFamily="2" charset="0"/>
              <a:cs typeface="MV Boli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 Dîner et nuit à l’hôtel		</a:t>
            </a:r>
          </a:p>
        </p:txBody>
      </p:sp>
      <p:sp>
        <p:nvSpPr>
          <p:cNvPr id="1028" name="AutoShape 4" descr="Le lac Majeur - Italie ©i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" name="Picture 2" descr="Hotel Quisisana - Tabiano Terme - Sito Ufficiale">
            <a:extLst>
              <a:ext uri="{FF2B5EF4-FFF2-40B4-BE49-F238E27FC236}">
                <a16:creationId xmlns:a16="http://schemas.microsoft.com/office/drawing/2014/main" id="{8A01D94C-3A84-C6C5-3249-8B1F79377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643570" y="357166"/>
            <a:ext cx="3051173" cy="20470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F59933A9-5641-8A67-79D1-4D181891A5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429256" y="4286256"/>
            <a:ext cx="3419872" cy="22810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rrondir un rectangle avec un coin diagonal 7"/>
          <p:cNvSpPr/>
          <p:nvPr/>
        </p:nvSpPr>
        <p:spPr>
          <a:xfrm>
            <a:off x="642910" y="214290"/>
            <a:ext cx="3357586" cy="1571636"/>
          </a:xfrm>
          <a:prstGeom prst="round2DiagRect">
            <a:avLst/>
          </a:prstGeom>
          <a:solidFill>
            <a:srgbClr val="00206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latin typeface="MV Boli" pitchFamily="2" charset="0"/>
                <a:cs typeface="MV Boli" pitchFamily="2" charset="0"/>
              </a:rPr>
              <a:t>JOUR 1</a:t>
            </a:r>
          </a:p>
          <a:p>
            <a:pPr algn="ctr"/>
            <a:r>
              <a:rPr lang="fr-FR" sz="2400" dirty="0">
                <a:latin typeface="MV Boli" pitchFamily="2" charset="0"/>
                <a:cs typeface="MV Boli" pitchFamily="2" charset="0"/>
              </a:rPr>
              <a:t>Mardi 15 avril</a:t>
            </a:r>
            <a:br>
              <a:rPr lang="fr-FR" sz="2400" dirty="0">
                <a:latin typeface="MV Boli" pitchFamily="2" charset="0"/>
                <a:cs typeface="MV Boli" pitchFamily="2" charset="0"/>
              </a:rPr>
            </a:br>
            <a:r>
              <a:rPr lang="fr-FR" sz="2400" dirty="0">
                <a:latin typeface="MV Boli" pitchFamily="2" charset="0"/>
                <a:cs typeface="MV Boli" pitchFamily="2" charset="0"/>
              </a:rPr>
              <a:t>APRES-MIDI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2" y="5882"/>
            <a:ext cx="9144000" cy="6858000"/>
          </a:xfrm>
          <a:prstGeom prst="rect">
            <a:avLst/>
          </a:prstGeom>
          <a:blipFill dpi="0" rotWithShape="1">
            <a:blip r:embed="rId2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lt1">
                  <a:alpha val="50000"/>
                </a:schemeClr>
              </a:solidFill>
            </a:endParaRPr>
          </a:p>
        </p:txBody>
      </p:sp>
      <p:sp>
        <p:nvSpPr>
          <p:cNvPr id="1028" name="AutoShape 4" descr="Le lac Majeur - Italie ©i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" name="Arrondir un rectangle avec un coin diagonal 3"/>
          <p:cNvSpPr/>
          <p:nvPr/>
        </p:nvSpPr>
        <p:spPr>
          <a:xfrm>
            <a:off x="357158" y="142852"/>
            <a:ext cx="3357586" cy="1571636"/>
          </a:xfrm>
          <a:prstGeom prst="round2DiagRect">
            <a:avLst/>
          </a:prstGeom>
          <a:solidFill>
            <a:srgbClr val="00206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latin typeface="MV Boli" pitchFamily="2" charset="0"/>
                <a:cs typeface="MV Boli" pitchFamily="2" charset="0"/>
              </a:rPr>
              <a:t>JOUR 2</a:t>
            </a:r>
          </a:p>
          <a:p>
            <a:pPr algn="ctr"/>
            <a:r>
              <a:rPr lang="fr-FR" sz="2400" dirty="0">
                <a:latin typeface="MV Boli" pitchFamily="2" charset="0"/>
                <a:cs typeface="MV Boli" pitchFamily="2" charset="0"/>
              </a:rPr>
              <a:t>Mercredi 16 avril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85720" y="2071678"/>
            <a:ext cx="825014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 Départ en bateau de </a:t>
            </a:r>
            <a:r>
              <a:rPr lang="fr-FR" sz="2400" dirty="0" err="1">
                <a:latin typeface="MV Boli" pitchFamily="2" charset="0"/>
                <a:cs typeface="MV Boli" pitchFamily="2" charset="0"/>
              </a:rPr>
              <a:t>Punta</a:t>
            </a:r>
            <a:r>
              <a:rPr lang="fr-FR" sz="2400" dirty="0">
                <a:latin typeface="MV Boli" pitchFamily="2" charset="0"/>
                <a:cs typeface="MV Boli" pitchFamily="2" charset="0"/>
              </a:rPr>
              <a:t> </a:t>
            </a:r>
            <a:r>
              <a:rPr lang="fr-FR" sz="2400" dirty="0" err="1">
                <a:latin typeface="MV Boli" pitchFamily="2" charset="0"/>
                <a:cs typeface="MV Boli" pitchFamily="2" charset="0"/>
              </a:rPr>
              <a:t>Sabbioni</a:t>
            </a:r>
            <a:endParaRPr lang="fr-FR" sz="2400" dirty="0">
              <a:latin typeface="MV Boli" pitchFamily="2" charset="0"/>
              <a:cs typeface="MV Boli" pitchFamily="2" charset="0"/>
            </a:endParaRPr>
          </a:p>
          <a:p>
            <a:pPr>
              <a:buFont typeface="Wingdings" pitchFamily="2" charset="2"/>
              <a:buChar char="Ø"/>
            </a:pPr>
            <a:endParaRPr lang="fr-FR" sz="2400" dirty="0">
              <a:latin typeface="MV Boli" pitchFamily="2" charset="0"/>
              <a:cs typeface="MV Boli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 Découverte des îles de la Lagune</a:t>
            </a:r>
            <a:br>
              <a:rPr lang="fr-FR" sz="2400" dirty="0">
                <a:latin typeface="MV Boli" pitchFamily="2" charset="0"/>
                <a:cs typeface="MV Boli" pitchFamily="2" charset="0"/>
              </a:rPr>
            </a:br>
            <a:r>
              <a:rPr lang="fr-FR" sz="2400" dirty="0">
                <a:latin typeface="MV Boli" pitchFamily="2" charset="0"/>
                <a:cs typeface="MV Boli" pitchFamily="2" charset="0"/>
              </a:rPr>
              <a:t>   Murano, </a:t>
            </a:r>
            <a:r>
              <a:rPr lang="fr-FR" sz="2400" dirty="0" err="1">
                <a:latin typeface="MV Boli" pitchFamily="2" charset="0"/>
                <a:cs typeface="MV Boli" pitchFamily="2" charset="0"/>
              </a:rPr>
              <a:t>Burano</a:t>
            </a:r>
            <a:r>
              <a:rPr lang="fr-FR" sz="2400" dirty="0">
                <a:latin typeface="MV Boli" pitchFamily="2" charset="0"/>
                <a:cs typeface="MV Boli" pitchFamily="2" charset="0"/>
              </a:rPr>
              <a:t>, Torcello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 Panier repas fourni par l’hôtel</a:t>
            </a:r>
          </a:p>
          <a:p>
            <a:pPr>
              <a:buFont typeface="Wingdings" pitchFamily="2" charset="2"/>
              <a:buChar char="Ø"/>
            </a:pPr>
            <a:endParaRPr lang="fr-FR" sz="2400" dirty="0">
              <a:latin typeface="MV Boli" pitchFamily="2" charset="0"/>
              <a:cs typeface="MV Boli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 Visite guidée du théâtre de la </a:t>
            </a:r>
            <a:r>
              <a:rPr lang="fr-FR" sz="2400" dirty="0" err="1">
                <a:latin typeface="MV Boli" pitchFamily="2" charset="0"/>
                <a:cs typeface="MV Boli" pitchFamily="2" charset="0"/>
              </a:rPr>
              <a:t>Fenice</a:t>
            </a:r>
            <a:r>
              <a:rPr lang="fr-FR" sz="2400" dirty="0">
                <a:latin typeface="MV Boli" pitchFamily="2" charset="0"/>
                <a:cs typeface="MV Boli" pitchFamily="2" charset="0"/>
              </a:rPr>
              <a:t> à Venise</a:t>
            </a:r>
          </a:p>
          <a:p>
            <a:pPr>
              <a:buFont typeface="Wingdings" pitchFamily="2" charset="2"/>
              <a:buChar char="Ø"/>
            </a:pPr>
            <a:endParaRPr lang="fr-FR" sz="2400" dirty="0">
              <a:latin typeface="MV Boli" pitchFamily="2" charset="0"/>
              <a:cs typeface="MV Boli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 Retour en bateau à </a:t>
            </a:r>
            <a:r>
              <a:rPr lang="fr-FR" sz="2400" dirty="0" err="1">
                <a:latin typeface="MV Boli" pitchFamily="2" charset="0"/>
                <a:cs typeface="MV Boli" pitchFamily="2" charset="0"/>
              </a:rPr>
              <a:t>Punta</a:t>
            </a:r>
            <a:r>
              <a:rPr lang="fr-FR" sz="2400" dirty="0">
                <a:latin typeface="MV Boli" pitchFamily="2" charset="0"/>
                <a:cs typeface="MV Boli" pitchFamily="2" charset="0"/>
              </a:rPr>
              <a:t> </a:t>
            </a:r>
            <a:r>
              <a:rPr lang="fr-FR" sz="2400" dirty="0" err="1">
                <a:latin typeface="MV Boli" pitchFamily="2" charset="0"/>
                <a:cs typeface="MV Boli" pitchFamily="2" charset="0"/>
              </a:rPr>
              <a:t>Sabbioni</a:t>
            </a:r>
            <a:r>
              <a:rPr lang="fr-FR" sz="2400" dirty="0">
                <a:latin typeface="MV Boli" pitchFamily="2" charset="0"/>
                <a:cs typeface="MV Boli" pitchFamily="2" charset="0"/>
              </a:rPr>
              <a:t> et en bus à l’hôtel</a:t>
            </a:r>
          </a:p>
          <a:p>
            <a:endParaRPr lang="fr-FR" sz="2400" dirty="0">
              <a:latin typeface="MV Boli" pitchFamily="2" charset="0"/>
              <a:cs typeface="MV Boli" pitchFamily="2" charset="0"/>
            </a:endParaRPr>
          </a:p>
        </p:txBody>
      </p:sp>
      <p:pic>
        <p:nvPicPr>
          <p:cNvPr id="2" name="Picture 2" descr="Tous les secrets de fabrication du Parmigiano Reggiano">
            <a:extLst>
              <a:ext uri="{FF2B5EF4-FFF2-40B4-BE49-F238E27FC236}">
                <a16:creationId xmlns:a16="http://schemas.microsoft.com/office/drawing/2014/main" id="{DDB3B10B-425E-C15E-5C11-213AA3537F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714876" y="142852"/>
            <a:ext cx="3444900" cy="19377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I 10 luoghi più belli di Parma (secondo voi) | Scorci di Parma">
            <a:extLst>
              <a:ext uri="{FF2B5EF4-FFF2-40B4-BE49-F238E27FC236}">
                <a16:creationId xmlns:a16="http://schemas.microsoft.com/office/drawing/2014/main" id="{515F13FD-7207-62DA-53A0-F2952FF191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214678" y="5429264"/>
            <a:ext cx="2428892" cy="1283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I 10 luoghi più belli di Parma (secondo voi) | Scorci di Parma">
            <a:extLst>
              <a:ext uri="{FF2B5EF4-FFF2-40B4-BE49-F238E27FC236}">
                <a16:creationId xmlns:a16="http://schemas.microsoft.com/office/drawing/2014/main" id="{515F13FD-7207-62DA-53A0-F2952FF191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429388" y="2571744"/>
            <a:ext cx="2398874" cy="14975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2" y="5882"/>
            <a:ext cx="9144000" cy="6858000"/>
          </a:xfrm>
          <a:prstGeom prst="rect">
            <a:avLst/>
          </a:prstGeom>
          <a:blipFill dpi="0" rotWithShape="1">
            <a:blip r:embed="rId2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lt1">
                  <a:alpha val="50000"/>
                </a:schemeClr>
              </a:solidFill>
            </a:endParaRPr>
          </a:p>
        </p:txBody>
      </p:sp>
      <p:sp>
        <p:nvSpPr>
          <p:cNvPr id="1028" name="AutoShape 4" descr="Le lac Majeur - Italie ©i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" name="Arrondir un rectangle avec un coin diagonal 3"/>
          <p:cNvSpPr/>
          <p:nvPr/>
        </p:nvSpPr>
        <p:spPr>
          <a:xfrm>
            <a:off x="357158" y="142852"/>
            <a:ext cx="3357586" cy="1571636"/>
          </a:xfrm>
          <a:prstGeom prst="round2DiagRect">
            <a:avLst/>
          </a:prstGeom>
          <a:solidFill>
            <a:srgbClr val="00206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latin typeface="MV Boli" pitchFamily="2" charset="0"/>
                <a:cs typeface="MV Boli" pitchFamily="2" charset="0"/>
              </a:rPr>
              <a:t>JOUR 3</a:t>
            </a:r>
          </a:p>
          <a:p>
            <a:pPr algn="ctr"/>
            <a:r>
              <a:rPr lang="fr-FR" sz="2400" dirty="0">
                <a:latin typeface="MV Boli" pitchFamily="2" charset="0"/>
                <a:cs typeface="MV Boli" pitchFamily="2" charset="0"/>
              </a:rPr>
              <a:t>Jeudi 17 avril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143372" y="500042"/>
            <a:ext cx="4821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Lucida Calligraphy" panose="03010101010101010101" pitchFamily="66" charset="0"/>
                <a:cs typeface="MV Boli" pitchFamily="2" charset="0"/>
              </a:rPr>
              <a:t>Vicence et Padoue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28596" y="1928802"/>
            <a:ext cx="678661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 MATIN : </a:t>
            </a:r>
            <a:r>
              <a:rPr lang="fr-FR" sz="2400" b="1" dirty="0">
                <a:latin typeface="MV Boli" pitchFamily="2" charset="0"/>
                <a:cs typeface="MV Boli" pitchFamily="2" charset="0"/>
              </a:rPr>
              <a:t>Vicence</a:t>
            </a:r>
          </a:p>
          <a:p>
            <a:pPr>
              <a:buFontTx/>
              <a:buChar char="-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Visite libre du Théâtre Olympique</a:t>
            </a:r>
          </a:p>
          <a:p>
            <a:pPr>
              <a:buFontTx/>
              <a:buChar char="-"/>
            </a:pPr>
            <a:endParaRPr lang="fr-FR" sz="2400" dirty="0">
              <a:latin typeface="MV Boli" pitchFamily="2" charset="0"/>
              <a:cs typeface="MV Boli" pitchFamily="2" charset="0"/>
            </a:endParaRPr>
          </a:p>
          <a:p>
            <a:pPr>
              <a:buFontTx/>
              <a:buChar char="-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Panier repas fourni par l’hôtel</a:t>
            </a:r>
          </a:p>
          <a:p>
            <a:pPr>
              <a:buFont typeface="Wingdings" pitchFamily="2" charset="2"/>
              <a:buChar char="Ø"/>
            </a:pPr>
            <a:endParaRPr lang="fr-FR" sz="2400" dirty="0">
              <a:latin typeface="MV Boli" pitchFamily="2" charset="0"/>
              <a:cs typeface="MV Boli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 APRES-MIDI : </a:t>
            </a:r>
            <a:r>
              <a:rPr lang="fr-FR" sz="2400" b="1" dirty="0">
                <a:latin typeface="MV Boli" pitchFamily="2" charset="0"/>
                <a:cs typeface="MV Boli" pitchFamily="2" charset="0"/>
              </a:rPr>
              <a:t>Padoue</a:t>
            </a:r>
          </a:p>
          <a:p>
            <a:pPr marL="342900" indent="-342900"/>
            <a:r>
              <a:rPr lang="fr-FR" sz="2400" dirty="0">
                <a:latin typeface="MV Boli" pitchFamily="2" charset="0"/>
                <a:cs typeface="MV Boli" pitchFamily="2" charset="0"/>
              </a:rPr>
              <a:t>- Visite libre de la Chapelle des </a:t>
            </a:r>
            <a:r>
              <a:rPr lang="fr-FR" sz="2400" dirty="0" err="1">
                <a:latin typeface="MV Boli" pitchFamily="2" charset="0"/>
                <a:cs typeface="MV Boli" pitchFamily="2" charset="0"/>
              </a:rPr>
              <a:t>Scrovegni</a:t>
            </a:r>
            <a:endParaRPr lang="fr-FR" sz="2400" dirty="0">
              <a:latin typeface="MV Boli" pitchFamily="2" charset="0"/>
              <a:cs typeface="MV Boli" pitchFamily="2" charset="0"/>
            </a:endParaRPr>
          </a:p>
        </p:txBody>
      </p:sp>
      <p:pic>
        <p:nvPicPr>
          <p:cNvPr id="6146" name="Picture 2" descr="Aceto balsamico di Modena: tutto quello che avreste voluto sapere | La  Cucina Italiana">
            <a:extLst>
              <a:ext uri="{FF2B5EF4-FFF2-40B4-BE49-F238E27FC236}">
                <a16:creationId xmlns:a16="http://schemas.microsoft.com/office/drawing/2014/main" id="{65FF2433-7619-03D4-684F-E6ACB22985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928794" y="4786322"/>
            <a:ext cx="5048398" cy="18029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Aceto Balsamico di Modena IGP/PGI, argent, 8 ans, Malpighi, 250ml, bouteille">
            <a:extLst>
              <a:ext uri="{FF2B5EF4-FFF2-40B4-BE49-F238E27FC236}">
                <a16:creationId xmlns:a16="http://schemas.microsoft.com/office/drawing/2014/main" id="{ABC82E15-B4CF-3F5F-84C3-67E8071588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857884" y="1500174"/>
            <a:ext cx="3084629" cy="22752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6" descr="Modena, non solo la Città della Ghirlandina - Italia.it">
            <a:extLst>
              <a:ext uri="{FF2B5EF4-FFF2-40B4-BE49-F238E27FC236}">
                <a16:creationId xmlns:a16="http://schemas.microsoft.com/office/drawing/2014/main" id="{0E2BE9A0-0A4E-46B3-A8EC-9A3CBEB63AA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780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lt1">
                  <a:alpha val="50000"/>
                </a:schemeClr>
              </a:solidFill>
            </a:endParaRPr>
          </a:p>
        </p:txBody>
      </p:sp>
      <p:sp>
        <p:nvSpPr>
          <p:cNvPr id="1028" name="AutoShape 4" descr="Le lac Majeur - Italie ©i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" name="Arrondir un rectangle avec un coin diagonal 3"/>
          <p:cNvSpPr/>
          <p:nvPr/>
        </p:nvSpPr>
        <p:spPr>
          <a:xfrm>
            <a:off x="357158" y="142852"/>
            <a:ext cx="3357586" cy="1571636"/>
          </a:xfrm>
          <a:prstGeom prst="round2DiagRect">
            <a:avLst/>
          </a:prstGeom>
          <a:solidFill>
            <a:srgbClr val="00206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latin typeface="MV Boli" pitchFamily="2" charset="0"/>
                <a:cs typeface="MV Boli" pitchFamily="2" charset="0"/>
              </a:rPr>
              <a:t>JOUR 4</a:t>
            </a:r>
          </a:p>
          <a:p>
            <a:pPr algn="ctr"/>
            <a:r>
              <a:rPr lang="fr-FR" sz="2400" dirty="0">
                <a:latin typeface="MV Boli" pitchFamily="2" charset="0"/>
                <a:cs typeface="MV Boli" pitchFamily="2" charset="0"/>
              </a:rPr>
              <a:t>Vendredi 18 avril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4139953" y="317698"/>
            <a:ext cx="4646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latin typeface="Lucida Calligraphy" panose="03010101010101010101" pitchFamily="66" charset="0"/>
                <a:cs typeface="MV Boli" pitchFamily="2" charset="0"/>
              </a:rPr>
              <a:t>Vérone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644974" y="1818163"/>
            <a:ext cx="47911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 Visite du centre-ville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 Visite de la maison de Juliette</a:t>
            </a:r>
            <a:endParaRPr lang="fr-FR" sz="2000" dirty="0">
              <a:latin typeface="MV Boli" pitchFamily="2" charset="0"/>
              <a:cs typeface="MV Boli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 Visite du théâtre romain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Montée dans la Torre dei </a:t>
            </a:r>
            <a:r>
              <a:rPr lang="fr-FR" sz="2400" dirty="0" err="1">
                <a:latin typeface="MV Boli" pitchFamily="2" charset="0"/>
                <a:cs typeface="MV Boli" pitchFamily="2" charset="0"/>
              </a:rPr>
              <a:t>Lamberti</a:t>
            </a:r>
            <a:endParaRPr lang="fr-FR" sz="2800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11272" name="AutoShape 8" descr="Hotel pas cher à Verone - Réserver en ligne | B&amp;B Hôtel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275" name="AutoShape 11" descr="Un spritz sur la Piazza delle Erbe à Véron... - Secret Wor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661C2AC5-EC3F-73EF-BEC1-654350CFE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492857" y="4204947"/>
            <a:ext cx="3108139" cy="23311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Photo libre de droit de Célèbre Basilique De San Vitale Ravenna Italie  banque d'images et plus d'images libres de droit de Basilique Saint-Vital -  Basilique Saint-Vital, Ravenne, Italie - iStock">
            <a:extLst>
              <a:ext uri="{FF2B5EF4-FFF2-40B4-BE49-F238E27FC236}">
                <a16:creationId xmlns:a16="http://schemas.microsoft.com/office/drawing/2014/main" id="{6A53D321-7FF1-2365-8498-51347FD9A0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572132" y="1357298"/>
            <a:ext cx="2474493" cy="24744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lt1">
                  <a:alpha val="50000"/>
                </a:schemeClr>
              </a:solidFill>
            </a:endParaRPr>
          </a:p>
        </p:txBody>
      </p:sp>
      <p:sp>
        <p:nvSpPr>
          <p:cNvPr id="1028" name="AutoShape 4" descr="Le lac Majeur - Italie ©i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" name="Arrondir un rectangle avec un coin diagonal 3"/>
          <p:cNvSpPr/>
          <p:nvPr/>
        </p:nvSpPr>
        <p:spPr>
          <a:xfrm>
            <a:off x="664651" y="260648"/>
            <a:ext cx="3357586" cy="1571636"/>
          </a:xfrm>
          <a:prstGeom prst="round2DiagRect">
            <a:avLst/>
          </a:prstGeom>
          <a:solidFill>
            <a:srgbClr val="00206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latin typeface="MV Boli" pitchFamily="2" charset="0"/>
                <a:cs typeface="MV Boli" pitchFamily="2" charset="0"/>
              </a:rPr>
              <a:t>JOUR</a:t>
            </a:r>
            <a:r>
              <a:rPr lang="fr-FR" sz="4800" b="1" dirty="0">
                <a:latin typeface="MV Boli" pitchFamily="2" charset="0"/>
                <a:cs typeface="MV Boli" pitchFamily="2" charset="0"/>
              </a:rPr>
              <a:t> 4</a:t>
            </a:r>
          </a:p>
          <a:p>
            <a:pPr algn="ctr"/>
            <a:r>
              <a:rPr lang="fr-FR" sz="2400" dirty="0">
                <a:latin typeface="MV Boli" pitchFamily="2" charset="0"/>
                <a:cs typeface="MV Boli" pitchFamily="2" charset="0"/>
              </a:rPr>
              <a:t>Vendredi 18 avril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98036" y="2555162"/>
            <a:ext cx="7648401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dirty="0">
              <a:latin typeface="MV Boli" pitchFamily="2" charset="0"/>
              <a:cs typeface="MV Boli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 Dîner au restaurant San Matteo Church</a:t>
            </a:r>
          </a:p>
          <a:p>
            <a:endParaRPr lang="fr-FR" sz="2400" dirty="0">
              <a:latin typeface="MV Boli" pitchFamily="2" charset="0"/>
              <a:cs typeface="MV Boli" pitchFamily="2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Départ vers la France entre 20h et 20h30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r-FR" sz="2400" dirty="0">
              <a:latin typeface="MV Boli" pitchFamily="2" charset="0"/>
              <a:cs typeface="MV Boli" pitchFamily="2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400" dirty="0">
                <a:latin typeface="MV Boli" pitchFamily="2" charset="0"/>
                <a:cs typeface="MV Boli" pitchFamily="2" charset="0"/>
              </a:rPr>
              <a:t>Arrivée prévue le samedi 19 avril vers 6h (Parking Boulevard de Belgique)</a:t>
            </a:r>
          </a:p>
          <a:p>
            <a:endParaRPr lang="fr-FR" sz="2400" dirty="0">
              <a:latin typeface="MV Boli" pitchFamily="2" charset="0"/>
              <a:cs typeface="MV Boli" pitchFamily="2" charset="0"/>
            </a:endParaRPr>
          </a:p>
          <a:p>
            <a:endParaRPr lang="fr-FR" sz="2000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8194" name="AutoShape 2" descr="RISTORANTE FIORENTINO, Stresa - Restaurant Avis, Numéro de Téléphone &amp;  Photos - Tripadvis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9218" name="Picture 2" descr="Pizza Margherita Recipe | Eataly">
            <a:extLst>
              <a:ext uri="{FF2B5EF4-FFF2-40B4-BE49-F238E27FC236}">
                <a16:creationId xmlns:a16="http://schemas.microsoft.com/office/drawing/2014/main" id="{8FB126A1-4EDE-401B-D6BD-D15EDCABE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572000" y="642918"/>
            <a:ext cx="3023704" cy="20158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Pizza Margherita Recipe | Eataly">
            <a:extLst>
              <a:ext uri="{FF2B5EF4-FFF2-40B4-BE49-F238E27FC236}">
                <a16:creationId xmlns:a16="http://schemas.microsoft.com/office/drawing/2014/main" id="{8FB126A1-4EDE-401B-D6BD-D15EDCABE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6" y="4500570"/>
            <a:ext cx="1928826" cy="20508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lt1">
                  <a:alpha val="50000"/>
                </a:schemeClr>
              </a:solidFill>
            </a:endParaRPr>
          </a:p>
        </p:txBody>
      </p:sp>
      <p:sp>
        <p:nvSpPr>
          <p:cNvPr id="1028" name="AutoShape 4" descr="Le lac Majeur - Italie ©i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" name="Arrondir un rectangle avec un coin diagonal 7"/>
          <p:cNvSpPr/>
          <p:nvPr/>
        </p:nvSpPr>
        <p:spPr>
          <a:xfrm>
            <a:off x="357158" y="214290"/>
            <a:ext cx="8358246" cy="1000132"/>
          </a:xfrm>
          <a:prstGeom prst="round2DiagRect">
            <a:avLst/>
          </a:prstGeom>
          <a:solidFill>
            <a:srgbClr val="00206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latin typeface="MV Boli" pitchFamily="2" charset="0"/>
                <a:cs typeface="MV Boli" pitchFamily="2" charset="0"/>
              </a:rPr>
              <a:t>Pour que tout le monde passe un agréable séjour</a:t>
            </a:r>
            <a:endParaRPr lang="fr-FR" sz="1400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1"/>
          </p:nvPr>
        </p:nvSpPr>
        <p:spPr>
          <a:xfrm>
            <a:off x="457200" y="1428713"/>
            <a:ext cx="8075240" cy="521499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fr-FR" sz="2400" dirty="0">
                <a:latin typeface="Rockwell" pitchFamily="18" charset="0"/>
                <a:cs typeface="MV Boli" pitchFamily="2" charset="0"/>
              </a:rPr>
              <a:t>Les règlements intérieurs du collège et du lycée s’appliquent durant le voyage. Le non-respect des règles entraînera des sanctions, voire le retour immédiat en France, à la charge des parents.</a:t>
            </a:r>
          </a:p>
          <a:p>
            <a:pPr algn="just"/>
            <a:r>
              <a:rPr lang="fr-FR" sz="2400" dirty="0">
                <a:latin typeface="Rockwell" pitchFamily="18" charset="0"/>
                <a:cs typeface="MV Boli" pitchFamily="2" charset="0"/>
              </a:rPr>
              <a:t>Une attitude correcte est exigée, que ce soit à l’hôtel, dans le bus, dans la rue et lors des visites : respect, savoir-vivre et bonne humeur ! N’oubliez pas les règles de politesse (bonjour, svp, merci) et les sourires !</a:t>
            </a:r>
          </a:p>
          <a:p>
            <a:pPr algn="just"/>
            <a:r>
              <a:rPr lang="fr-FR" sz="2400" dirty="0">
                <a:latin typeface="Rockwell" pitchFamily="18" charset="0"/>
                <a:cs typeface="MV Boli" pitchFamily="2" charset="0"/>
              </a:rPr>
              <a:t>On est ponctuel à l’heure des repas et sur les lieux de rdv des visites.</a:t>
            </a:r>
          </a:p>
          <a:p>
            <a:pPr algn="just"/>
            <a:r>
              <a:rPr lang="fr-FR" sz="2400" dirty="0">
                <a:latin typeface="Rockwell" pitchFamily="18" charset="0"/>
                <a:cs typeface="MV Boli" pitchFamily="2" charset="0"/>
              </a:rPr>
              <a:t>On ne détériore pas le matériel, on ne laisse pas de déchets dans le bus ou dans la rue, on ne fume pas à l’hôtel et lors des visites. On ne sort pas sans autorisation.</a:t>
            </a:r>
          </a:p>
          <a:p>
            <a:pPr algn="just"/>
            <a:r>
              <a:rPr lang="fr-FR" sz="2400" dirty="0">
                <a:latin typeface="Rockwell" pitchFamily="18" charset="0"/>
                <a:cs typeface="MV Boli" pitchFamily="2" charset="0"/>
              </a:rPr>
              <a:t>En visite et en quartier libre on ne reste jamais seul, toujours au moins à deux.</a:t>
            </a:r>
          </a:p>
          <a:p>
            <a:pPr algn="just"/>
            <a:endParaRPr lang="fr-FR" sz="2400" dirty="0">
              <a:latin typeface="Rockwell" pitchFamily="18" charset="0"/>
              <a:cs typeface="MV Boli" pitchFamily="2" charset="0"/>
            </a:endParaRPr>
          </a:p>
          <a:p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uiExpand="1" build="p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934</TotalTime>
  <Words>856</Words>
  <Application>Microsoft Office PowerPoint</Application>
  <PresentationFormat>Affichage à l'écran (4:3)</PresentationFormat>
  <Paragraphs>120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2" baseType="lpstr">
      <vt:lpstr>Arial</vt:lpstr>
      <vt:lpstr>Calibri</vt:lpstr>
      <vt:lpstr>Harrington</vt:lpstr>
      <vt:lpstr>Lucida Calligraphy</vt:lpstr>
      <vt:lpstr>MV Boli</vt:lpstr>
      <vt:lpstr>Rockwell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Jérémie</dc:creator>
  <cp:lastModifiedBy>chris g</cp:lastModifiedBy>
  <cp:revision>93</cp:revision>
  <dcterms:created xsi:type="dcterms:W3CDTF">2022-03-26T18:10:43Z</dcterms:created>
  <dcterms:modified xsi:type="dcterms:W3CDTF">2025-03-30T13:40:33Z</dcterms:modified>
</cp:coreProperties>
</file>