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5" r:id="rId2"/>
  </p:sldMasterIdLst>
  <p:sldIdLst>
    <p:sldId id="256" r:id="rId3"/>
    <p:sldId id="275" r:id="rId4"/>
    <p:sldId id="260" r:id="rId5"/>
    <p:sldId id="276" r:id="rId6"/>
    <p:sldId id="277" r:id="rId7"/>
    <p:sldId id="261" r:id="rId8"/>
    <p:sldId id="262" r:id="rId9"/>
    <p:sldId id="27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8907D-B208-DC44-82F5-2940ECA1C9F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11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3283200"/>
            <a:ext cx="5897726" cy="210816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/>
              <a:t>Contacts :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8907D-B208-DC44-82F5-2940ECA1C9F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093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alphaModFix amt="65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pPr defTabSz="457200"/>
            <a:fld id="{1FC8907D-B208-DC44-82F5-2940ECA1C9FA}" type="slidenum">
              <a:rPr lang="fr-FR" smtClean="0"/>
              <a:pPr defTabSz="457200"/>
              <a:t>‹N°›</a:t>
            </a:fld>
            <a:endParaRPr lang="fr-FR" dirty="0"/>
          </a:p>
        </p:txBody>
      </p:sp>
      <p:pic>
        <p:nvPicPr>
          <p:cNvPr id="8" name="Image 11" descr="2014_MENESRlogo_horizontal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Connecteur droit 15"/>
          <p:cNvCxnSpPr/>
          <p:nvPr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JJ/MM/AAAA</a:t>
            </a:r>
          </a:p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Image 3" descr="logoIGEN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524" y="6063238"/>
            <a:ext cx="1481328" cy="60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28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50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683086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01C1681-3B31-4C24-80F6-9031F6B35969}" type="datetimeFigureOut">
              <a:rPr lang="fr-FR" smtClean="0"/>
              <a:pPr/>
              <a:t>29/04/2026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14480" y="928670"/>
            <a:ext cx="5723468" cy="1828090"/>
          </a:xfrm>
        </p:spPr>
        <p:txBody>
          <a:bodyPr/>
          <a:lstStyle/>
          <a:p>
            <a:r>
              <a:rPr lang="fr-FR" sz="7200" dirty="0"/>
              <a:t>ESABAC</a:t>
            </a:r>
            <a:br>
              <a:rPr lang="fr-FR" dirty="0"/>
            </a:br>
            <a:r>
              <a:rPr lang="fr-FR" sz="3500" dirty="0"/>
              <a:t>série GÉNÉRALE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480" y="5034927"/>
            <a:ext cx="5712179" cy="751527"/>
          </a:xfrm>
        </p:spPr>
        <p:txBody>
          <a:bodyPr>
            <a:normAutofit lnSpcReduction="10000"/>
          </a:bodyPr>
          <a:lstStyle/>
          <a:p>
            <a:r>
              <a:rPr lang="fr-FR" sz="2000" dirty="0"/>
              <a:t>Lycée Albert Thomas</a:t>
            </a:r>
          </a:p>
          <a:p>
            <a:r>
              <a:rPr lang="fr-FR" sz="2000" dirty="0"/>
              <a:t>ROANNE</a:t>
            </a:r>
          </a:p>
        </p:txBody>
      </p:sp>
      <p:pic>
        <p:nvPicPr>
          <p:cNvPr id="1026" name="Picture 2" descr="alekstaurus2004007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643314"/>
            <a:ext cx="1871662" cy="1244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714480" y="3071810"/>
            <a:ext cx="5723468" cy="5000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800" i="1" dirty="0">
                <a:latin typeface="+mj-lt"/>
                <a:ea typeface="+mj-ea"/>
                <a:cs typeface="+mj-cs"/>
              </a:rPr>
              <a:t>section binationale</a:t>
            </a:r>
            <a:endParaRPr kumimoji="0" lang="fr-FR" sz="3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35809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84A117FC-AD06-43BD-B510-A230C5C0D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351457"/>
              </p:ext>
            </p:extLst>
          </p:nvPr>
        </p:nvGraphicFramePr>
        <p:xfrm>
          <a:off x="785786" y="897455"/>
          <a:ext cx="7566916" cy="5194715"/>
        </p:xfrm>
        <a:graphic>
          <a:graphicData uri="http://schemas.openxmlformats.org/drawingml/2006/table">
            <a:tbl>
              <a:tblPr firstRow="1" bandRow="1"/>
              <a:tblGrid>
                <a:gridCol w="3071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50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878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2400" dirty="0"/>
                        <a:t>ESABAC</a:t>
                      </a:r>
                      <a:r>
                        <a:rPr lang="fr-FR" sz="2400" baseline="0" dirty="0"/>
                        <a:t>  série GÉNÉRALE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1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2 diplômes</a:t>
                      </a:r>
                    </a:p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dirty="0"/>
                        <a:t> </a:t>
                      </a:r>
                      <a:r>
                        <a:rPr lang="fr-FR" sz="2000" b="1" dirty="0" err="1"/>
                        <a:t>Esa</a:t>
                      </a:r>
                      <a:r>
                        <a:rPr lang="fr-FR" dirty="0" err="1"/>
                        <a:t>me</a:t>
                      </a:r>
                      <a:r>
                        <a:rPr lang="fr-FR" baseline="0" dirty="0"/>
                        <a:t> di </a:t>
                      </a:r>
                      <a:r>
                        <a:rPr lang="fr-FR" baseline="0" dirty="0" err="1"/>
                        <a:t>Stato</a:t>
                      </a:r>
                      <a:endParaRPr lang="fr-FR" baseline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dirty="0"/>
                        <a:t> </a:t>
                      </a:r>
                      <a:r>
                        <a:rPr lang="fr-FR" sz="2000" b="1" dirty="0"/>
                        <a:t>Bac</a:t>
                      </a:r>
                      <a:r>
                        <a:rPr lang="fr-FR" dirty="0"/>
                        <a:t>calauréat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2 enseignements et</a:t>
                      </a:r>
                      <a:r>
                        <a:rPr lang="fr-FR" baseline="0" dirty="0"/>
                        <a:t> programmes  spécifiques</a:t>
                      </a:r>
                      <a:endParaRPr lang="fr-F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Langue et littérature italiennes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Histoire et géographie en langue italienne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89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3 épreuves spécifiques</a:t>
                      </a:r>
                    </a:p>
                    <a:p>
                      <a:endParaRPr lang="fr-FR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en </a:t>
                      </a:r>
                      <a:r>
                        <a:rPr lang="fr-FR" u="sng" dirty="0"/>
                        <a:t>langue</a:t>
                      </a:r>
                      <a:r>
                        <a:rPr lang="fr-FR" u="sng" baseline="0" dirty="0"/>
                        <a:t> et littérature italiennes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fr-FR" baseline="0" dirty="0"/>
                        <a:t>      une épreuve é</a:t>
                      </a:r>
                      <a:r>
                        <a:rPr lang="fr-FR" dirty="0"/>
                        <a:t>crite</a:t>
                      </a:r>
                      <a:r>
                        <a:rPr lang="fr-FR" baseline="0" dirty="0"/>
                        <a:t> de 4h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fr-FR" baseline="0" dirty="0"/>
                        <a:t>      une épreuve orale de 20 minutes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/>
                        <a:t>en </a:t>
                      </a:r>
                      <a:r>
                        <a:rPr lang="fr-FR" u="sng" baseline="0" dirty="0"/>
                        <a:t>histoire-géographie</a:t>
                      </a:r>
                      <a:r>
                        <a:rPr lang="fr-FR" baseline="0" dirty="0"/>
                        <a:t> 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fr-FR" baseline="0" dirty="0"/>
                        <a:t>      une épreuve écrite de 5h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/>
                        <a:t>Pas d’épreuve second groupe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48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Valorisation</a:t>
                      </a:r>
                      <a:r>
                        <a:rPr lang="fr-FR" b="0" baseline="0" dirty="0">
                          <a:solidFill>
                            <a:schemeClr val="tx1"/>
                          </a:solidFill>
                        </a:rPr>
                        <a:t> de l’</a:t>
                      </a:r>
                      <a:r>
                        <a:rPr lang="fr-FR" b="0" baseline="0" dirty="0" err="1">
                          <a:solidFill>
                            <a:schemeClr val="tx1"/>
                          </a:solidFill>
                        </a:rPr>
                        <a:t>Esabac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/>
                        <a:t>L’inscription en filière binationale est un atout sur </a:t>
                      </a:r>
                      <a:r>
                        <a:rPr lang="fr-FR" baseline="0" dirty="0" err="1"/>
                        <a:t>Parcoursup</a:t>
                      </a:r>
                      <a:r>
                        <a:rPr lang="fr-FR" baseline="0" dirty="0"/>
                        <a:t>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/>
                        <a:t>Le diplôme permet une poursuite d’étude en Italie puisqu’il y est reconnu.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57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642918"/>
            <a:ext cx="6965245" cy="1202485"/>
          </a:xfrm>
        </p:spPr>
        <p:txBody>
          <a:bodyPr>
            <a:normAutofit/>
          </a:bodyPr>
          <a:lstStyle/>
          <a:p>
            <a:r>
              <a:rPr lang="fr-FR" dirty="0"/>
              <a:t>En Italien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57290" y="1634997"/>
            <a:ext cx="6429420" cy="393714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fr-FR" dirty="0"/>
          </a:p>
          <a:p>
            <a:r>
              <a:rPr lang="fr-FR" b="1" dirty="0"/>
              <a:t>Histoire-géographie</a:t>
            </a:r>
            <a:r>
              <a:rPr lang="fr-FR" dirty="0"/>
              <a:t> :</a:t>
            </a:r>
          </a:p>
          <a:p>
            <a:pPr>
              <a:buNone/>
            </a:pPr>
            <a:r>
              <a:rPr lang="fr-FR" dirty="0"/>
              <a:t>	- le programme d’histoire, organisé autour de l’histoire de l’Italie et de celle de la France, est fixé conjointement par les deux pays</a:t>
            </a:r>
          </a:p>
          <a:p>
            <a:pPr>
              <a:buNone/>
            </a:pPr>
            <a:r>
              <a:rPr lang="fr-FR" dirty="0"/>
              <a:t>	- le programme de géographie est le programme national en vigueur</a:t>
            </a:r>
          </a:p>
          <a:p>
            <a:r>
              <a:rPr lang="fr-FR" b="1" dirty="0"/>
              <a:t>Langue et littérature italiennes </a:t>
            </a:r>
            <a:r>
              <a:rPr lang="fr-FR" dirty="0"/>
              <a:t>:</a:t>
            </a:r>
          </a:p>
          <a:p>
            <a:pPr>
              <a:buNone/>
            </a:pPr>
            <a:r>
              <a:rPr lang="fr-FR" dirty="0"/>
              <a:t>	neuf thématiques culturelles, études d’œuvres littéraires et artistiques fondatrices</a:t>
            </a:r>
          </a:p>
          <a:p>
            <a:pPr>
              <a:buNone/>
            </a:pPr>
            <a:endParaRPr lang="fr-FR" dirty="0"/>
          </a:p>
          <a:p>
            <a:r>
              <a:rPr lang="fr-FR" dirty="0"/>
              <a:t>Ces enseignements spécifiques doivent permettre aux élèves d'</a:t>
            </a:r>
            <a:r>
              <a:rPr lang="fr-FR" b="1" dirty="0"/>
              <a:t>atteindre au moins le niveau B2 du cadre européen commun de référence pour les langues (CECRL)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285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Volume horaire hebdomadaire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728" y="1928802"/>
            <a:ext cx="6500858" cy="2643206"/>
          </a:xfr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/>
                <a:ea typeface="+mn-ea"/>
                <a:cs typeface="+mn-cs"/>
              </a:rPr>
              <a:t>Classe de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/>
                <a:ea typeface="+mn-ea"/>
                <a:cs typeface="+mn-cs"/>
              </a:rPr>
              <a:t>2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Franklin Gothic Book"/>
                <a:ea typeface="+mn-ea"/>
                <a:cs typeface="+mn-cs"/>
              </a:rPr>
              <a:t>nde</a:t>
            </a:r>
          </a:p>
          <a:p>
            <a:pPr>
              <a:buFontTx/>
              <a:buChar char="-"/>
            </a:pPr>
            <a:r>
              <a:rPr lang="fr-FR" sz="2000" b="1" dirty="0"/>
              <a:t>3h</a:t>
            </a:r>
            <a:r>
              <a:rPr lang="fr-FR" sz="2000" dirty="0"/>
              <a:t> d’Histoire-géographie en italien</a:t>
            </a:r>
          </a:p>
          <a:p>
            <a:pPr>
              <a:buFontTx/>
              <a:buChar char="-"/>
            </a:pPr>
            <a:r>
              <a:rPr lang="fr-FR" sz="2000" b="1" dirty="0"/>
              <a:t>4h</a:t>
            </a:r>
            <a:r>
              <a:rPr lang="fr-FR" sz="2000" dirty="0"/>
              <a:t> de Langue et littérature italiennes</a:t>
            </a:r>
          </a:p>
          <a:p>
            <a:pPr marL="0" indent="0">
              <a:buNone/>
            </a:pPr>
            <a:endParaRPr lang="fr-FR" sz="2000" dirty="0"/>
          </a:p>
          <a:p>
            <a:pPr marL="0" indent="0"/>
            <a:r>
              <a:rPr lang="fr-FR" sz="2000" dirty="0"/>
              <a:t> Classes de </a:t>
            </a:r>
            <a:r>
              <a:rPr lang="fr-FR" sz="2000" b="1" dirty="0"/>
              <a:t>1</a:t>
            </a:r>
            <a:r>
              <a:rPr lang="fr-FR" sz="2000" b="1" baseline="30000" dirty="0"/>
              <a:t>ère</a:t>
            </a:r>
            <a:r>
              <a:rPr lang="fr-FR" sz="2000" dirty="0"/>
              <a:t> et </a:t>
            </a:r>
            <a:r>
              <a:rPr lang="fr-FR" sz="2000" b="1" dirty="0"/>
              <a:t>Terminale </a:t>
            </a:r>
          </a:p>
          <a:p>
            <a:pPr>
              <a:buFontTx/>
              <a:buChar char="-"/>
            </a:pPr>
            <a:r>
              <a:rPr lang="fr-FR" sz="2000" b="1" dirty="0"/>
              <a:t>4h</a:t>
            </a:r>
            <a:r>
              <a:rPr lang="fr-FR" sz="2000" dirty="0"/>
              <a:t> d’Histoire-géographie en italien</a:t>
            </a:r>
          </a:p>
          <a:p>
            <a:pPr>
              <a:buFontTx/>
              <a:buChar char="-"/>
            </a:pPr>
            <a:r>
              <a:rPr lang="fr-FR" sz="2000" b="1" dirty="0"/>
              <a:t>4h</a:t>
            </a:r>
            <a:r>
              <a:rPr lang="fr-FR" sz="2000" dirty="0"/>
              <a:t> de Langue et littérature italiennes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357290" y="4714884"/>
            <a:ext cx="6715172" cy="9286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285852" y="4857760"/>
            <a:ext cx="6715172" cy="9286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fr-FR" dirty="0">
                <a:solidFill>
                  <a:srgbClr val="C00000"/>
                </a:solidFill>
              </a:rPr>
              <a:t>L’italien devient </a:t>
            </a:r>
            <a:r>
              <a:rPr lang="fr-FR" b="1" dirty="0">
                <a:solidFill>
                  <a:srgbClr val="C00000"/>
                </a:solidFill>
              </a:rPr>
              <a:t>LV1</a:t>
            </a:r>
            <a:r>
              <a:rPr lang="fr-FR" dirty="0">
                <a:solidFill>
                  <a:srgbClr val="C00000"/>
                </a:solidFill>
              </a:rPr>
              <a:t> (l’anglais passe en LV2).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L’histoire géographie</a:t>
            </a:r>
            <a:r>
              <a:rPr kumimoji="0" lang="fr-FR" sz="18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italien </a:t>
            </a:r>
            <a:r>
              <a:rPr kumimoji="0" lang="fr-FR" sz="18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REMPLACE</a:t>
            </a:r>
            <a:r>
              <a:rPr kumimoji="0" lang="fr-FR" sz="18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 cours habituel.</a:t>
            </a:r>
          </a:p>
        </p:txBody>
      </p:sp>
    </p:spTree>
    <p:extLst>
      <p:ext uri="{BB962C8B-B14F-4D97-AF65-F5344CB8AC3E}">
        <p14:creationId xmlns:p14="http://schemas.microsoft.com/office/powerpoint/2010/main" val="3404824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6965245" cy="1202485"/>
          </a:xfrm>
        </p:spPr>
        <p:txBody>
          <a:bodyPr>
            <a:normAutofit/>
          </a:bodyPr>
          <a:lstStyle/>
          <a:p>
            <a:r>
              <a:rPr lang="fr-FR" sz="2400" dirty="0"/>
              <a:t>ESABAC série TECHNOLOGIQUE</a:t>
            </a:r>
            <a:br>
              <a:rPr lang="fr-FR" sz="2400" dirty="0"/>
            </a:br>
            <a:r>
              <a:rPr lang="fr-FR" sz="2400" dirty="0"/>
              <a:t>STMG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52" y="2143116"/>
            <a:ext cx="6643734" cy="1214446"/>
          </a:xfrm>
        </p:spPr>
        <p:txBody>
          <a:bodyPr>
            <a:noAutofit/>
          </a:bodyPr>
          <a:lstStyle/>
          <a:p>
            <a:pPr marL="0" indent="0"/>
            <a:r>
              <a:rPr lang="fr-FR" sz="2000" dirty="0"/>
              <a:t> Classes de </a:t>
            </a:r>
            <a:r>
              <a:rPr lang="fr-FR" sz="2000" b="1" dirty="0"/>
              <a:t>1</a:t>
            </a:r>
            <a:r>
              <a:rPr lang="fr-FR" sz="2000" b="1" baseline="30000" dirty="0"/>
              <a:t>ère</a:t>
            </a:r>
            <a:r>
              <a:rPr lang="fr-FR" sz="2000" dirty="0"/>
              <a:t> et </a:t>
            </a:r>
            <a:r>
              <a:rPr lang="fr-FR" sz="2000" b="1" dirty="0"/>
              <a:t>Terminale </a:t>
            </a:r>
          </a:p>
          <a:p>
            <a:pPr>
              <a:buFontTx/>
              <a:buChar char="-"/>
            </a:pPr>
            <a:r>
              <a:rPr lang="fr-FR" sz="2000" b="1" dirty="0"/>
              <a:t>3h</a:t>
            </a:r>
            <a:r>
              <a:rPr lang="fr-FR" sz="2000" dirty="0"/>
              <a:t> de Management des organisations (à la place d’ETLV)</a:t>
            </a:r>
          </a:p>
          <a:p>
            <a:pPr>
              <a:buFontTx/>
              <a:buChar char="-"/>
            </a:pPr>
            <a:r>
              <a:rPr lang="fr-FR" sz="2000" b="1" dirty="0"/>
              <a:t>4h</a:t>
            </a:r>
            <a:r>
              <a:rPr lang="fr-FR" sz="2000" dirty="0"/>
              <a:t> de Langue, culture et communication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357290" y="4714884"/>
            <a:ext cx="6715172" cy="9286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071538" y="5143512"/>
            <a:ext cx="7072362" cy="107157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fr-FR" sz="2400" dirty="0">
                <a:solidFill>
                  <a:srgbClr val="C00000"/>
                </a:solidFill>
              </a:rPr>
              <a:t>Il est aussi possible de démarrer l’ESABAC </a:t>
            </a:r>
            <a:r>
              <a:rPr lang="fr-FR" sz="2400" dirty="0" err="1">
                <a:solidFill>
                  <a:srgbClr val="C00000"/>
                </a:solidFill>
              </a:rPr>
              <a:t>stmg</a:t>
            </a:r>
            <a:r>
              <a:rPr lang="fr-FR" sz="2400" dirty="0">
                <a:solidFill>
                  <a:srgbClr val="C00000"/>
                </a:solidFill>
              </a:rPr>
              <a:t> </a:t>
            </a:r>
          </a:p>
          <a:p>
            <a:pPr marL="274320" lvl="0" indent="-274320" algn="ctr"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fr-FR" sz="2400" dirty="0">
                <a:solidFill>
                  <a:srgbClr val="C00000"/>
                </a:solidFill>
              </a:rPr>
              <a:t>directement en classe de 1</a:t>
            </a:r>
            <a:r>
              <a:rPr lang="fr-FR" sz="2400" baseline="30000" dirty="0">
                <a:solidFill>
                  <a:srgbClr val="C00000"/>
                </a:solidFill>
              </a:rPr>
              <a:t>ère </a:t>
            </a:r>
            <a:endParaRPr kumimoji="0" lang="fr-FR" sz="2400" b="0" i="0" u="none" strike="noStrike" kern="1200" cap="none" spc="0" normalizeH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500166" y="1500174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À la fin de la classe de Seconde, vous pouvez poursuivre l’ESABAC en série technologique (STMG).</a:t>
            </a:r>
          </a:p>
        </p:txBody>
      </p:sp>
      <p:sp>
        <p:nvSpPr>
          <p:cNvPr id="7" name="Rectangle 6"/>
          <p:cNvSpPr/>
          <p:nvPr/>
        </p:nvSpPr>
        <p:spPr>
          <a:xfrm>
            <a:off x="1571604" y="3357562"/>
            <a:ext cx="62151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fr-FR" i="1" dirty="0"/>
              <a:t>Epreuves spécifiques</a:t>
            </a:r>
          </a:p>
          <a:p>
            <a:pPr marL="285750" indent="-285750">
              <a:buFontTx/>
              <a:buChar char="-"/>
            </a:pPr>
            <a:r>
              <a:rPr lang="fr-FR" i="1" dirty="0"/>
              <a:t>en </a:t>
            </a:r>
            <a:r>
              <a:rPr lang="fr-FR" i="1" u="sng" dirty="0"/>
              <a:t>Langue, culture et communication</a:t>
            </a:r>
          </a:p>
          <a:p>
            <a:r>
              <a:rPr lang="fr-FR" i="1" dirty="0"/>
              <a:t>      une épreuve écrite de 4h</a:t>
            </a:r>
          </a:p>
          <a:p>
            <a:r>
              <a:rPr lang="fr-FR" i="1" dirty="0"/>
              <a:t>      une épreuve orale de 20 minutes</a:t>
            </a:r>
          </a:p>
          <a:p>
            <a:pPr marL="285750" indent="-285750">
              <a:buFontTx/>
              <a:buChar char="-"/>
            </a:pPr>
            <a:r>
              <a:rPr lang="fr-FR" i="1" dirty="0"/>
              <a:t>en </a:t>
            </a:r>
            <a:r>
              <a:rPr lang="fr-FR" i="1" u="sng" dirty="0"/>
              <a:t>management des organisations</a:t>
            </a:r>
            <a:r>
              <a:rPr lang="fr-FR" i="1" dirty="0"/>
              <a:t> </a:t>
            </a:r>
          </a:p>
          <a:p>
            <a:pPr marL="285750" indent="-285750">
              <a:buFontTx/>
              <a:buNone/>
            </a:pPr>
            <a:r>
              <a:rPr lang="fr-FR" i="1" dirty="0"/>
              <a:t>      une épreuve orale de 30 minutes</a:t>
            </a:r>
          </a:p>
        </p:txBody>
      </p:sp>
    </p:spTree>
    <p:extLst>
      <p:ext uri="{BB962C8B-B14F-4D97-AF65-F5344CB8AC3E}">
        <p14:creationId xmlns:p14="http://schemas.microsoft.com/office/powerpoint/2010/main" val="340482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Déroulement des examens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/>
              <a:t>L’épreuve d’Anglais est évaluée en LVB</a:t>
            </a:r>
          </a:p>
          <a:p>
            <a:pPr lvl="0" algn="just"/>
            <a:r>
              <a:rPr lang="fr-FR" dirty="0"/>
              <a:t>Pas de changement pour les autres épreuves correspondant à la série.</a:t>
            </a:r>
          </a:p>
          <a:p>
            <a:pPr lvl="0" algn="just"/>
            <a:r>
              <a:rPr lang="fr-FR" dirty="0"/>
              <a:t>Les épreuves spécifiques en Italien ont lieu en fin de terminale et comptent à la fois pour le Baccalauréat et pour l’</a:t>
            </a:r>
            <a:r>
              <a:rPr lang="fr-FR" dirty="0" err="1"/>
              <a:t>Esame</a:t>
            </a:r>
            <a:r>
              <a:rPr lang="fr-FR" dirty="0"/>
              <a:t> di </a:t>
            </a:r>
            <a:r>
              <a:rPr lang="fr-FR" dirty="0" err="1"/>
              <a:t>Stato</a:t>
            </a:r>
            <a:r>
              <a:rPr lang="fr-FR" dirty="0"/>
              <a:t> (=diplôme du bac italien)</a:t>
            </a:r>
          </a:p>
        </p:txBody>
      </p:sp>
    </p:spTree>
    <p:extLst>
      <p:ext uri="{BB962C8B-B14F-4D97-AF65-F5344CB8AC3E}">
        <p14:creationId xmlns:p14="http://schemas.microsoft.com/office/powerpoint/2010/main" val="3171376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Délivrance de l’</a:t>
            </a:r>
            <a:r>
              <a:rPr lang="fr-FR" dirty="0" err="1"/>
              <a:t>Esame</a:t>
            </a:r>
            <a:r>
              <a:rPr lang="fr-FR" dirty="0"/>
              <a:t> di </a:t>
            </a:r>
            <a:r>
              <a:rPr lang="fr-FR" dirty="0" err="1"/>
              <a:t>Stato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délivrance de l'</a:t>
            </a:r>
            <a:r>
              <a:rPr lang="fr-FR" dirty="0" err="1"/>
              <a:t>Esame</a:t>
            </a:r>
            <a:r>
              <a:rPr lang="fr-FR" dirty="0"/>
              <a:t> di </a:t>
            </a:r>
            <a:r>
              <a:rPr lang="fr-FR" dirty="0" err="1"/>
              <a:t>Stato</a:t>
            </a:r>
            <a:r>
              <a:rPr lang="fr-FR" dirty="0"/>
              <a:t> est subordonnée à :</a:t>
            </a:r>
          </a:p>
          <a:p>
            <a:pPr marL="0" indent="0">
              <a:buNone/>
            </a:pPr>
            <a:endParaRPr lang="fr-FR" dirty="0"/>
          </a:p>
          <a:p>
            <a:pPr lvl="0">
              <a:buNone/>
            </a:pPr>
            <a:r>
              <a:rPr lang="fr-FR" b="1" dirty="0"/>
              <a:t>	- la réussite à l'examen du baccalauréat </a:t>
            </a:r>
          </a:p>
          <a:p>
            <a:pPr marL="0" lvl="0" indent="0">
              <a:buNone/>
            </a:pPr>
            <a:endParaRPr lang="fr-FR" dirty="0"/>
          </a:p>
          <a:p>
            <a:pPr lvl="0">
              <a:buNone/>
            </a:pPr>
            <a:r>
              <a:rPr lang="fr-FR" dirty="0"/>
              <a:t>	- l'obtention d'</a:t>
            </a:r>
            <a:r>
              <a:rPr lang="fr-FR" b="1" dirty="0"/>
              <a:t>une moyenne au moins égale à 10/20 aux épreuves spécifiques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5088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 séjours en Italie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Pour compléter la formation culturelle et linguistique des séjours en Italie sont proposés en Première et en Terminale.</a:t>
            </a:r>
          </a:p>
          <a:p>
            <a:endParaRPr lang="fr-FR" dirty="0"/>
          </a:p>
          <a:p>
            <a:r>
              <a:rPr lang="fr-FR" dirty="0"/>
              <a:t>Le programme TRANSALP (facultatif) pour les élèves de Terminale propose un échange d’environ un mois avec un lycée en Lombardie.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2015-matrice-powerpoint-IGEN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unaise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ais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ais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Album</Template>
  <TotalTime>281</TotalTime>
  <Words>454</Words>
  <Application>Microsoft Office PowerPoint</Application>
  <PresentationFormat>Affichage à l'écran (4:3)</PresentationFormat>
  <Paragraphs>68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Arial</vt:lpstr>
      <vt:lpstr>Brush Script MT</vt:lpstr>
      <vt:lpstr>Calibri</vt:lpstr>
      <vt:lpstr>Constantia</vt:lpstr>
      <vt:lpstr>Franklin Gothic Book</vt:lpstr>
      <vt:lpstr>Rage Italic</vt:lpstr>
      <vt:lpstr>2015-matrice-powerpoint-IGEN</vt:lpstr>
      <vt:lpstr>Punaise</vt:lpstr>
      <vt:lpstr>ESABAC série GÉNÉRALE</vt:lpstr>
      <vt:lpstr>Présentation PowerPoint</vt:lpstr>
      <vt:lpstr>En Italien</vt:lpstr>
      <vt:lpstr>Volume horaire hebdomadaire</vt:lpstr>
      <vt:lpstr>ESABAC série TECHNOLOGIQUE STMG</vt:lpstr>
      <vt:lpstr>Déroulement des examens</vt:lpstr>
      <vt:lpstr>Délivrance de l’Esame di Stato</vt:lpstr>
      <vt:lpstr>Des séjours en Italie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ESABAC STMG</dc:title>
  <dc:creator>christelle</dc:creator>
  <cp:lastModifiedBy>chris g</cp:lastModifiedBy>
  <cp:revision>42</cp:revision>
  <dcterms:created xsi:type="dcterms:W3CDTF">2017-09-04T19:15:50Z</dcterms:created>
  <dcterms:modified xsi:type="dcterms:W3CDTF">2026-04-29T16:39:26Z</dcterms:modified>
</cp:coreProperties>
</file>