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56" r:id="rId3"/>
    <p:sldId id="270" r:id="rId4"/>
    <p:sldId id="298" r:id="rId5"/>
    <p:sldId id="284" r:id="rId6"/>
    <p:sldId id="285" r:id="rId7"/>
    <p:sldId id="286" r:id="rId8"/>
    <p:sldId id="283" r:id="rId9"/>
    <p:sldId id="258" r:id="rId10"/>
    <p:sldId id="288" r:id="rId11"/>
    <p:sldId id="265" r:id="rId12"/>
    <p:sldId id="268" r:id="rId13"/>
    <p:sldId id="301" r:id="rId14"/>
    <p:sldId id="289" r:id="rId15"/>
    <p:sldId id="295" r:id="rId16"/>
    <p:sldId id="291" r:id="rId17"/>
    <p:sldId id="292" r:id="rId18"/>
    <p:sldId id="299" r:id="rId19"/>
    <p:sldId id="259" r:id="rId20"/>
    <p:sldId id="261" r:id="rId21"/>
    <p:sldId id="263" r:id="rId22"/>
    <p:sldId id="275" r:id="rId23"/>
    <p:sldId id="276" r:id="rId24"/>
    <p:sldId id="300" r:id="rId25"/>
    <p:sldId id="269" r:id="rId26"/>
    <p:sldId id="302" r:id="rId27"/>
  </p:sldIdLst>
  <p:sldSz cx="9144000" cy="6858000" type="screen4x3"/>
  <p:notesSz cx="6735763" cy="98694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56" y="-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vert="horz" wrap="none" lIns="81882" tIns="40941" rIns="81882" bIns="40941" anchorCtr="0" compatLnSpc="0"/>
          <a:lstStyle/>
          <a:p>
            <a:pPr hangingPunct="0">
              <a:defRPr sz="1400"/>
            </a:pPr>
            <a:endParaRPr lang="fr-FR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Espace réservé de la date 2"/>
          <p:cNvSpPr txBox="1">
            <a:spLocks noGrp="1"/>
          </p:cNvSpPr>
          <p:nvPr>
            <p:ph type="dt" sz="quarter" idx="1"/>
          </p:nvPr>
        </p:nvSpPr>
        <p:spPr>
          <a:xfrm>
            <a:off x="3812606" y="0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vert="horz" wrap="none" lIns="81882" tIns="40941" rIns="81882" bIns="40941" anchorCtr="0" compatLnSpc="0"/>
          <a:lstStyle/>
          <a:p>
            <a:pPr algn="r" hangingPunct="0">
              <a:defRPr sz="1400"/>
            </a:pPr>
            <a:endParaRPr lang="fr-FR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Espace réservé du pied de page 3"/>
          <p:cNvSpPr txBox="1">
            <a:spLocks noGrp="1"/>
          </p:cNvSpPr>
          <p:nvPr>
            <p:ph type="ftr" sz="quarter" idx="2"/>
          </p:nvPr>
        </p:nvSpPr>
        <p:spPr>
          <a:xfrm>
            <a:off x="0" y="9376177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vert="horz" wrap="none" lIns="81882" tIns="40941" rIns="81882" bIns="40941" anchor="b" anchorCtr="0" compatLnSpc="0"/>
          <a:lstStyle/>
          <a:p>
            <a:pPr hangingPunct="0">
              <a:defRPr sz="1400"/>
            </a:pPr>
            <a:endParaRPr lang="fr-FR" sz="1300"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Espace réservé du numéro de diapositive 4"/>
          <p:cNvSpPr txBox="1">
            <a:spLocks noGrp="1"/>
          </p:cNvSpPr>
          <p:nvPr>
            <p:ph type="sldNum" sz="quarter" idx="3"/>
          </p:nvPr>
        </p:nvSpPr>
        <p:spPr>
          <a:xfrm>
            <a:off x="3812606" y="9376177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vert="horz" wrap="none" lIns="81882" tIns="40941" rIns="81882" bIns="40941" anchor="b" anchorCtr="0" compatLnSpc="0"/>
          <a:lstStyle/>
          <a:p>
            <a:pPr algn="r" hangingPunct="0">
              <a:defRPr sz="1400"/>
            </a:pPr>
            <a:fld id="{DF7DF252-7166-4263-8844-FEAAC063C105}" type="slidenum">
              <a:rPr/>
              <a:pPr algn="r" hangingPunct="0">
                <a:defRPr sz="1400"/>
              </a:pPr>
              <a:t>‹N°›</a:t>
            </a:fld>
            <a:endParaRPr lang="fr-FR" sz="1300"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1484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49300"/>
            <a:ext cx="4933950" cy="370205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3"/>
          </p:nvPr>
        </p:nvSpPr>
        <p:spPr>
          <a:xfrm>
            <a:off x="673605" y="4687923"/>
            <a:ext cx="5388521" cy="444101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4" name="Espace réservé de l'en-tête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fr-FR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/>
          <p:cNvSpPr txBox="1">
            <a:spLocks noGrp="1"/>
          </p:cNvSpPr>
          <p:nvPr>
            <p:ph type="dt" idx="1"/>
          </p:nvPr>
        </p:nvSpPr>
        <p:spPr>
          <a:xfrm>
            <a:off x="3812606" y="0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fr-FR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/>
          <p:cNvSpPr txBox="1">
            <a:spLocks noGrp="1"/>
          </p:cNvSpPr>
          <p:nvPr>
            <p:ph type="ftr" sz="quarter" idx="4"/>
          </p:nvPr>
        </p:nvSpPr>
        <p:spPr>
          <a:xfrm>
            <a:off x="0" y="9376177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fr-FR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xfrm>
            <a:off x="3812606" y="9376177"/>
            <a:ext cx="2923126" cy="49315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fr-FR" sz="13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9590093-5D8A-4130-884A-F0B01ED16C2B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62059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>
        <a:ln>
          <a:noFill/>
        </a:ln>
        <a:latin typeface="Arial" pitchFamily="18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901700" y="750888"/>
            <a:ext cx="4930775" cy="3698875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ce réservé des commentaires 2"/>
          <p:cNvSpPr txBox="1">
            <a:spLocks noGrp="1"/>
          </p:cNvSpPr>
          <p:nvPr>
            <p:ph type="body" sz="quarter" idx="1"/>
          </p:nvPr>
        </p:nvSpPr>
        <p:spPr>
          <a:xfrm>
            <a:off x="673605" y="4687923"/>
            <a:ext cx="5388521" cy="4441347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F903DDB-ABD2-4CB1-AD6A-49D4CA5A7B4B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44583416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56344E-A2FF-4319-8C5D-561A68F42CC9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97246289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7400" cy="3976687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3976687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4275AE-1F9C-4300-89C6-655A3BC38A50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513248533"/>
      </p:ext>
    </p:extLst>
  </p:cSld>
  <p:clrMapOvr>
    <a:masterClrMapping/>
  </p:clrMapOvr>
  <p:transition spd="slow"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178E66-5475-4DC1-A961-1D6EC4277FFB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54601876"/>
      </p:ext>
    </p:extLst>
  </p:cSld>
  <p:clrMapOvr>
    <a:masterClrMapping/>
  </p:clrMapOvr>
  <p:transition spd="slow"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20313C-6532-4D90-8165-B81FBCD8509B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00872449"/>
      </p:ext>
    </p:extLst>
  </p:cSld>
  <p:clrMapOvr>
    <a:masterClrMapping/>
  </p:clrMapOvr>
  <p:transition spd="slow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BBC5DCD-6C35-4EB4-A37D-D66E1D81BF50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50894501"/>
      </p:ext>
    </p:extLst>
  </p:cSld>
  <p:clrMapOvr>
    <a:masterClrMapping/>
  </p:clrMapOvr>
  <p:transition spd="slow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63675" y="2119313"/>
            <a:ext cx="3021013" cy="360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37088" y="2119313"/>
            <a:ext cx="3022600" cy="360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A0BB268-796E-44B9-9597-03A2D11E1691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1057701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EC2328-64F5-4CE0-940C-38AD2C100A64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87669960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7AF60C9-FD8F-4C4C-A694-80C06C3D6A8B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94010357"/>
      </p:ext>
    </p:extLst>
  </p:cSld>
  <p:clrMapOvr>
    <a:masterClrMapping/>
  </p:clrMapOvr>
  <p:transition spd="slow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13F4C6-E89A-404C-BE40-B33A717D834F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02894477"/>
      </p:ext>
    </p:extLst>
  </p:cSld>
  <p:clrMapOvr>
    <a:masterClrMapping/>
  </p:clrMapOvr>
  <p:transition spd="slow">
    <p:wipe dir="r"/>
  </p:transition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8FF57C-486B-4D14-AB0D-ECD33732E08D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762347608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22BD70-0036-4A2D-98B1-134DD6C8981F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88010813"/>
      </p:ext>
    </p:extLst>
  </p:cSld>
  <p:clrMapOvr>
    <a:masterClrMapping/>
  </p:clrMapOvr>
  <p:transition spd="slow"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B077FC-FA74-464E-BE83-2EA2CBB2E548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079329623"/>
      </p:ext>
    </p:extLst>
  </p:cSld>
  <p:clrMapOvr>
    <a:masterClrMapping/>
  </p:clrMapOvr>
  <p:transition spd="slow"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AB154F-6CB7-457A-9F02-76691F555B12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528400900"/>
      </p:ext>
    </p:extLst>
  </p:cSld>
  <p:clrMapOvr>
    <a:masterClrMapping/>
  </p:clrMapOvr>
  <p:transition spd="slow"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319838" y="817563"/>
            <a:ext cx="1739900" cy="490537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95375" y="817563"/>
            <a:ext cx="5072063" cy="490537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674493-DBE6-48F7-955E-CF7F7FC6BC5A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0BC1028-A41D-40DC-A72F-F470897F5519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804161308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FC3E3B7-FE02-4576-ADA8-F0C0E15BEEBE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094812717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236C3D3-1B10-45AE-8C7D-EDAF617A61F3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85699347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B9D7AC-0F54-4BFD-8FB5-9E1A3B9BB9EE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26692393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116FBB-0F68-4DD1-B6F1-D3442B11E4A2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112637862"/>
      </p:ext>
    </p:extLst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AA0A84C-22C7-46DE-B112-B5B7AD22FB38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12428745"/>
      </p:ext>
    </p:extLst>
  </p:cSld>
  <p:clrMapOvr>
    <a:masterClrMapping/>
  </p:clrMapOvr>
  <p:transition spd="slow">
    <p:wipe dir="r"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D598575-9DA6-40A0-BFF0-423E0BCA5CE0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402375642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7CB64EB2-1F97-4C7C-A6D5-8EC63865607C}" type="datetime1">
              <a:rPr lang="fr-FR" smtClean="0"/>
              <a:pPr lvl="0"/>
              <a:t>04/04/2022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91341FA-F40B-45EB-BD34-37DA583CCC36}" type="slidenum">
              <a:rPr/>
              <a:pPr lvl="0"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815231915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3" name="Rectangle 7"/>
            <p:cNvSpPr/>
            <p:nvPr/>
          </p:nvSpPr>
          <p:spPr>
            <a:xfrm>
              <a:off x="0" y="0"/>
              <a:ext cx="716256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70000" t="70000" r="3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1143000" y="0"/>
              <a:ext cx="800064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30000" t="70000" r="7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5" name="Freeform 9"/>
          <p:cNvSpPr/>
          <p:nvPr/>
        </p:nvSpPr>
        <p:spPr>
          <a:xfrm rot="10800000">
            <a:off x="628920" y="6069600"/>
            <a:ext cx="7920720" cy="536760"/>
          </a:xfrm>
          <a:custGeom>
            <a:avLst/>
            <a:gdLst>
              <a:gd name="f0" fmla="val 0"/>
              <a:gd name="f1" fmla="val 7955280"/>
              <a:gd name="f2" fmla="val 495300"/>
              <a:gd name="f3" fmla="val 169546"/>
              <a:gd name="f4" fmla="val 3966210"/>
              <a:gd name="f5" fmla="val 95250"/>
              <a:gd name="f6" fmla="val 778573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955280" h="495300">
                <a:moveTo>
                  <a:pt x="f0" y="f2"/>
                </a:moveTo>
                <a:lnTo>
                  <a:pt x="f3" y="f0"/>
                </a:lnTo>
                <a:lnTo>
                  <a:pt x="f4" y="f5"/>
                </a:lnTo>
                <a:lnTo>
                  <a:pt x="f6" y="f0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gradFill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731519" y="575280"/>
            <a:ext cx="7695720" cy="571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31519" y="576000"/>
            <a:ext cx="7695720" cy="571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/>
            <a:tile sx="100002" sy="100002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1435800">
            <a:off x="543829" y="272842"/>
            <a:ext cx="567360" cy="56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4096200">
            <a:off x="8115228" y="298241"/>
            <a:ext cx="566640" cy="5666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15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11" name="Rectangle 7"/>
            <p:cNvSpPr/>
            <p:nvPr/>
          </p:nvSpPr>
          <p:spPr>
            <a:xfrm>
              <a:off x="0" y="0"/>
              <a:ext cx="716256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70000" t="70000" r="3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12" name="Rectangle 8"/>
            <p:cNvSpPr/>
            <p:nvPr/>
          </p:nvSpPr>
          <p:spPr>
            <a:xfrm>
              <a:off x="1143000" y="0"/>
              <a:ext cx="800064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30000" t="70000" r="7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13" name="Freeform 9"/>
          <p:cNvSpPr/>
          <p:nvPr/>
        </p:nvSpPr>
        <p:spPr>
          <a:xfrm rot="10800000">
            <a:off x="892079" y="5618160"/>
            <a:ext cx="7382520" cy="536760"/>
          </a:xfrm>
          <a:custGeom>
            <a:avLst/>
            <a:gdLst>
              <a:gd name="f0" fmla="val 0"/>
              <a:gd name="f1" fmla="val 7955280"/>
              <a:gd name="f2" fmla="val 495300"/>
              <a:gd name="f3" fmla="val 169546"/>
              <a:gd name="f4" fmla="val 3966210"/>
              <a:gd name="f5" fmla="val 95250"/>
              <a:gd name="f6" fmla="val 778573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955280" h="495300">
                <a:moveTo>
                  <a:pt x="f0" y="f2"/>
                </a:moveTo>
                <a:lnTo>
                  <a:pt x="f3" y="f0"/>
                </a:lnTo>
                <a:lnTo>
                  <a:pt x="f4" y="f5"/>
                </a:lnTo>
                <a:lnTo>
                  <a:pt x="f6" y="f0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gradFill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Rectangle 10"/>
          <p:cNvSpPr/>
          <p:nvPr/>
        </p:nvSpPr>
        <p:spPr>
          <a:xfrm>
            <a:off x="990000" y="1016999"/>
            <a:ext cx="7179479" cy="4831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15" name="Rectangle 11"/>
          <p:cNvSpPr/>
          <p:nvPr/>
        </p:nvSpPr>
        <p:spPr>
          <a:xfrm>
            <a:off x="990719" y="1009799"/>
            <a:ext cx="7179479" cy="4831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/>
            <a:tile sx="100002" sy="100002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16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1435800">
            <a:off x="769549" y="701962"/>
            <a:ext cx="567360" cy="56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4096200">
            <a:off x="7855667" y="749681"/>
            <a:ext cx="566640" cy="56664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itle 1"/>
          <p:cNvSpPr txBox="1">
            <a:spLocks noGrp="1"/>
          </p:cNvSpPr>
          <p:nvPr>
            <p:ph type="title"/>
          </p:nvPr>
        </p:nvSpPr>
        <p:spPr>
          <a:xfrm>
            <a:off x="1727280" y="1794960"/>
            <a:ext cx="5723280" cy="182772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b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Cliquez pour éditer le format du texte-titreModifiez le style du titre</a:t>
            </a:r>
          </a:p>
        </p:txBody>
      </p:sp>
      <p:sp>
        <p:nvSpPr>
          <p:cNvPr id="19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770520" y="5357520"/>
            <a:ext cx="121355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CB64EB2-1F97-4C7C-A6D5-8EC63865607C}" type="datetime1">
              <a:rPr lang="fr-FR"/>
              <a:pPr lvl="0"/>
              <a:t>04/04/2022</a:t>
            </a:fld>
            <a:endParaRPr lang="fr-FR"/>
          </a:p>
        </p:txBody>
      </p:sp>
      <p:sp>
        <p:nvSpPr>
          <p:cNvPr id="20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1173960" y="5357520"/>
            <a:ext cx="503460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fr-FR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21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213960" y="5357520"/>
            <a:ext cx="5536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56327276-88F3-4EAD-A257-48E4D82DABCF}" type="slidenum">
              <a:rPr/>
              <a:pPr lvl="0"/>
              <a:t>‹N°›</a:t>
            </a:fld>
            <a:endParaRPr lang="fr-FR"/>
          </a:p>
        </p:txBody>
      </p:sp>
      <p:sp>
        <p:nvSpPr>
          <p:cNvPr id="22" name="Espace réservé du texte 21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800" b="0" i="0" u="none" strike="noStrike" kern="1200" spc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algn="l" rtl="0" hangingPunct="1">
        <a:spcBef>
          <a:spcPts val="0"/>
        </a:spcBef>
        <a:spcAft>
          <a:spcPts val="1417"/>
        </a:spcAft>
        <a:tabLst/>
        <a:defRPr lang="en-US" sz="2400" b="0" i="0" u="none" strike="noStrike" kern="1200" spc="0">
          <a:ln>
            <a:noFill/>
          </a:ln>
          <a:solidFill>
            <a:srgbClr val="000000"/>
          </a:solidFill>
          <a:latin typeface="Franklin Gothic Book" pitchFamily="18"/>
          <a:cs typeface="Mang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"/>
          <p:cNvGrpSpPr/>
          <p:nvPr/>
        </p:nvGrpSpPr>
        <p:grpSpPr>
          <a:xfrm>
            <a:off x="0" y="0"/>
            <a:ext cx="9143640" cy="6857640"/>
            <a:chOff x="0" y="0"/>
            <a:chExt cx="9143640" cy="6857640"/>
          </a:xfrm>
        </p:grpSpPr>
        <p:sp>
          <p:nvSpPr>
            <p:cNvPr id="3" name="Rectangle 7"/>
            <p:cNvSpPr/>
            <p:nvPr/>
          </p:nvSpPr>
          <p:spPr>
            <a:xfrm>
              <a:off x="0" y="0"/>
              <a:ext cx="716256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70000" t="70000" r="3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1143000" y="0"/>
              <a:ext cx="8000640" cy="6857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gradFill>
              <a:gsLst>
                <a:gs pos="0">
                  <a:srgbClr val="010101"/>
                </a:gs>
                <a:gs pos="100000">
                  <a:srgbClr val="FEFEFE"/>
                </a:gs>
              </a:gsLst>
              <a:path path="circle">
                <a:fillToRect l="30000" t="70000" r="70000" b="30000"/>
              </a:path>
            </a:gradFill>
            <a:ln>
              <a:noFill/>
              <a:prstDash val="solid"/>
            </a:ln>
          </p:spPr>
          <p:txBody>
            <a:bodyPr vert="horz" wrap="square" lIns="90000" tIns="45000" rIns="90000" bIns="45000" anchor="ctr" anchorCtr="0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fr-FR" sz="1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Mangal" pitchFamily="2"/>
              </a:endParaRPr>
            </a:p>
          </p:txBody>
        </p:sp>
      </p:grpSp>
      <p:sp>
        <p:nvSpPr>
          <p:cNvPr id="5" name="Freeform 9"/>
          <p:cNvSpPr/>
          <p:nvPr/>
        </p:nvSpPr>
        <p:spPr>
          <a:xfrm rot="10800000">
            <a:off x="628920" y="6069600"/>
            <a:ext cx="7920720" cy="536760"/>
          </a:xfrm>
          <a:custGeom>
            <a:avLst/>
            <a:gdLst>
              <a:gd name="f0" fmla="val 0"/>
              <a:gd name="f1" fmla="val 7955280"/>
              <a:gd name="f2" fmla="val 495300"/>
              <a:gd name="f3" fmla="val 169546"/>
              <a:gd name="f4" fmla="val 3966210"/>
              <a:gd name="f5" fmla="val 95250"/>
              <a:gd name="f6" fmla="val 7785734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7955280" h="495300">
                <a:moveTo>
                  <a:pt x="f0" y="f2"/>
                </a:moveTo>
                <a:lnTo>
                  <a:pt x="f3" y="f0"/>
                </a:lnTo>
                <a:lnTo>
                  <a:pt x="f4" y="f5"/>
                </a:lnTo>
                <a:lnTo>
                  <a:pt x="f6" y="f0"/>
                </a:lnTo>
                <a:lnTo>
                  <a:pt x="f1" y="f2"/>
                </a:lnTo>
                <a:lnTo>
                  <a:pt x="f0" y="f2"/>
                </a:lnTo>
                <a:close/>
              </a:path>
            </a:pathLst>
          </a:custGeom>
          <a:gradFill>
            <a:gsLst>
              <a:gs pos="0">
                <a:srgbClr val="010101"/>
              </a:gs>
              <a:gs pos="100000">
                <a:srgbClr val="010101"/>
              </a:gs>
            </a:gsLst>
            <a:path path="circle">
              <a:fillToRect l="50000" t="50000" r="50000" b="50000"/>
            </a:path>
          </a:gra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6" name="Rectangle 10"/>
          <p:cNvSpPr/>
          <p:nvPr/>
        </p:nvSpPr>
        <p:spPr>
          <a:xfrm>
            <a:off x="731519" y="575280"/>
            <a:ext cx="7695720" cy="571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7" name="Rectangle 11"/>
          <p:cNvSpPr/>
          <p:nvPr/>
        </p:nvSpPr>
        <p:spPr>
          <a:xfrm>
            <a:off x="731519" y="576000"/>
            <a:ext cx="7695720" cy="5714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blipFill>
            <a:blip r:embed="rId13"/>
            <a:tile sx="100002" sy="100002" algn="tl"/>
          </a:blipFill>
          <a:ln>
            <a:noFill/>
            <a:prstDash val="solid"/>
          </a:ln>
        </p:spPr>
        <p:txBody>
          <a:bodyPr vert="horz" wrap="squar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8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1435800">
            <a:off x="543829" y="272842"/>
            <a:ext cx="567360" cy="56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 rot="4096200">
            <a:off x="8115228" y="298241"/>
            <a:ext cx="566640" cy="56664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itle 1"/>
          <p:cNvSpPr txBox="1">
            <a:spLocks noGrp="1"/>
          </p:cNvSpPr>
          <p:nvPr>
            <p:ph type="title"/>
          </p:nvPr>
        </p:nvSpPr>
        <p:spPr>
          <a:xfrm>
            <a:off x="1095120" y="817560"/>
            <a:ext cx="6964920" cy="120203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Cliquez pour éditer le format du texte-titreModifiez le style du titre</a:t>
            </a:r>
          </a:p>
        </p:txBody>
      </p:sp>
      <p:sp>
        <p:nvSpPr>
          <p:cNvPr id="1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63039" y="2119320"/>
            <a:ext cx="6195960" cy="360360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lvl="0"/>
            <a:r>
              <a:rPr lang="fr-FR"/>
              <a:t>Cliquez pour éditer le format du plan de texte</a:t>
            </a:r>
          </a:p>
          <a:p>
            <a:pPr lvl="1"/>
            <a:r>
              <a:rPr lang="fr-FR"/>
              <a:t>Second niveau de plan</a:t>
            </a:r>
          </a:p>
          <a:p>
            <a:pPr lvl="2"/>
            <a:r>
              <a:rPr lang="fr-FR"/>
              <a:t>Troisième niveau de plan</a:t>
            </a:r>
          </a:p>
          <a:p>
            <a:pPr lvl="3"/>
            <a:r>
              <a:rPr lang="fr-FR"/>
              <a:t>Quatrième niveau de plan</a:t>
            </a:r>
          </a:p>
          <a:p>
            <a:pPr lvl="4"/>
            <a:r>
              <a:rPr lang="fr-FR"/>
              <a:t>Cinquième niveau de plan</a:t>
            </a:r>
          </a:p>
          <a:p>
            <a:pPr lvl="5"/>
            <a:r>
              <a:rPr lang="fr-FR"/>
              <a:t>Sixième niveau de plan</a:t>
            </a:r>
          </a:p>
          <a:p>
            <a:pPr lvl="6"/>
            <a:r>
              <a:rPr lang="fr-FR"/>
              <a:t>Septième niveau de plan</a:t>
            </a:r>
          </a:p>
          <a:p>
            <a:pPr lvl="7"/>
            <a:r>
              <a:rPr lang="fr-FR"/>
              <a:t>Huitième niveau de plan</a:t>
            </a:r>
          </a:p>
          <a:p>
            <a:pPr lvl="0"/>
            <a:r>
              <a:rPr lang="fr-FR"/>
              <a:t>Neuvième niveau de planModifiez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2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6454439" y="5809320"/>
            <a:ext cx="1213559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FE674493-DBE6-48F7-955E-CF7F7FC6BC5A}" type="datetime1">
              <a:rPr lang="fr-FR"/>
              <a:pPr lvl="0"/>
              <a:t>04/04/2022</a:t>
            </a:fld>
            <a:endParaRPr lang="fr-FR"/>
          </a:p>
        </p:txBody>
      </p:sp>
      <p:sp>
        <p:nvSpPr>
          <p:cNvPr id="13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914400" y="5809320"/>
            <a:ext cx="55396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fr-FR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14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670160" y="5809320"/>
            <a:ext cx="55368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Franklin Gothic Book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4FD50674-5829-4D26-BB81-485F6B959981}" type="slidenum">
              <a:rPr/>
              <a:pPr lvl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lvl="0" algn="ctr" rtl="0" hangingPunct="1">
        <a:spcBef>
          <a:spcPts val="0"/>
        </a:spcBef>
        <a:spcAft>
          <a:spcPts val="0"/>
        </a:spcAft>
        <a:buNone/>
        <a:tabLst/>
        <a:defRPr lang="en-US" sz="4400" b="0" i="0" u="none" strike="noStrike" kern="1200" spc="0">
          <a:ln>
            <a:noFill/>
          </a:ln>
          <a:solidFill>
            <a:srgbClr val="000000"/>
          </a:solidFill>
          <a:latin typeface="Constantia" pitchFamily="18"/>
          <a:ea typeface="Microsoft YaHei" pitchFamily="2"/>
          <a:cs typeface="Mangal" pitchFamily="2"/>
        </a:defRPr>
      </a:lvl1pPr>
    </p:titleStyle>
    <p:bodyStyle>
      <a:lvl1pPr lvl="0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1pPr>
      <a:lvl2pPr lvl="1" rtl="0">
        <a:buSzPct val="75000"/>
        <a:buFont typeface="StarSymbol"/>
        <a:buChar char="–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2pPr>
      <a:lvl3pPr lvl="2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3pPr>
      <a:lvl4pPr lvl="3" rtl="0">
        <a:buSzPct val="75000"/>
        <a:buFont typeface="StarSymbol"/>
        <a:buChar char="–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4pPr>
      <a:lvl5pPr lvl="4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5pPr>
      <a:lvl6pPr lvl="5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6pPr>
      <a:lvl7pPr lvl="6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7pPr>
      <a:lvl8pPr lvl="7" rtl="0">
        <a:buSzPct val="45000"/>
        <a:buFont typeface="StarSymbol"/>
        <a:buChar char="●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8pPr>
      <a:lvl9pPr marL="0" marR="0" lvl="0" indent="0" algn="l" rtl="0" hangingPunct="1">
        <a:spcBef>
          <a:spcPts val="479"/>
        </a:spcBef>
        <a:spcAft>
          <a:spcPts val="1417"/>
        </a:spcAft>
        <a:buClr>
          <a:srgbClr val="AA2B1E"/>
        </a:buClr>
        <a:buSzPct val="85000"/>
        <a:buFont typeface="Brush Script MT" pitchFamily="64"/>
        <a:buChar char="O"/>
        <a:tabLst/>
        <a:defRPr lang="fr-FR" sz="2400" b="0" i="0" u="none" strike="noStrike" spc="0">
          <a:solidFill>
            <a:srgbClr val="000000"/>
          </a:solidFill>
          <a:latin typeface="Franklin Gothic Book" pitchFamily="18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safran.auberge.voila.ne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megahotel-agadir.com/" TargetMode="Externa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albert-thomas.elycee.rhonealpes.fr/" TargetMode="Externa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marielaure.georges1@ac-lyon.fr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hyperlink" Target="mailto:norbert-gabriel.galvez@ac-lyon.fr" TargetMode="External"/><Relationship Id="rId4" Type="http://schemas.openxmlformats.org/officeDocument/2006/relationships/hyperlink" Target="mailto:muriel.marcellin@ac-lyon.fr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214678" y="2000240"/>
            <a:ext cx="4655398" cy="2913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/>
          <p:cNvPicPr/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538" y="3929066"/>
            <a:ext cx="2071702" cy="1857388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071670" y="214290"/>
            <a:ext cx="5286412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Comic Sans MS" pitchFamily="66" charset="0"/>
              </a:rPr>
              <a:t>SÉJOUR AU MAROC</a:t>
            </a:r>
          </a:p>
          <a:p>
            <a:pPr algn="ctr"/>
            <a:r>
              <a:rPr lang="fr-FR" sz="2800" b="1" dirty="0" smtClean="0">
                <a:latin typeface="Comic Sans MS" pitchFamily="66" charset="0"/>
              </a:rPr>
              <a:t>Du 08 au 17 mai 2022  </a:t>
            </a:r>
            <a:endParaRPr lang="fr-FR" sz="2800" b="1" dirty="0">
              <a:latin typeface="Comic Sans MS" pitchFamily="66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85720" y="1428736"/>
            <a:ext cx="335758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atin typeface="Comic Sans MS" pitchFamily="66" charset="0"/>
              </a:rPr>
              <a:t>Réunion du lundi 04 avril</a:t>
            </a:r>
            <a:endParaRPr lang="fr-FR" b="1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071538" y="1071546"/>
            <a:ext cx="6964920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Lundi 09 mai</a:t>
            </a: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1800" i="1" dirty="0">
                <a:latin typeface="Segoe Print" pitchFamily="18"/>
              </a:rPr>
              <a:t>Petit déjeuner au </a:t>
            </a:r>
            <a:r>
              <a:rPr lang="fr-FR" sz="1800" i="1" dirty="0" err="1" smtClean="0">
                <a:latin typeface="Segoe Print" pitchFamily="18"/>
              </a:rPr>
              <a:t>riad</a:t>
            </a:r>
            <a:endParaRPr lang="fr-FR" sz="1800" i="1" dirty="0" smtClean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800" i="1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Coopérative </a:t>
            </a:r>
            <a:r>
              <a:rPr lang="fr-FR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Aboughlou</a:t>
            </a:r>
            <a:r>
              <a:rPr lang="fr-FR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des femmes </a:t>
            </a:r>
            <a:r>
              <a:rPr lang="fr-FR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d’</a:t>
            </a:r>
            <a:r>
              <a:rPr lang="fr-FR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Ourika</a:t>
            </a:r>
            <a:endParaRPr lang="fr-FR" sz="3200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</a:t>
            </a:r>
            <a:endParaRPr lang="fr-FR" sz="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latin typeface="Segoe Print" pitchFamily="18"/>
              </a:rPr>
              <a:t>Repas à la coopérative </a:t>
            </a:r>
            <a:endParaRPr lang="fr-FR" sz="2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des Jardins de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Majorelle</a:t>
            </a: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Place </a:t>
            </a:r>
            <a:r>
              <a:rPr lang="fr-FR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Jemaa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El </a:t>
            </a:r>
            <a:r>
              <a:rPr lang="fr-FR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Fna</a:t>
            </a:r>
            <a:endParaRPr lang="fr-FR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endParaRPr lang="fr-FR" sz="10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Dîner et nuit au </a:t>
            </a:r>
            <a:r>
              <a:rPr lang="fr-FR" sz="1800" i="1" dirty="0" smtClean="0">
                <a:latin typeface="Segoe Print" pitchFamily="18"/>
              </a:rPr>
              <a:t>Riad</a:t>
            </a:r>
          </a:p>
          <a:p>
            <a:pPr marL="0" lvl="0" indent="0" algn="ctr" hangingPunct="0">
              <a:buNone/>
            </a:pPr>
            <a:endParaRPr lang="fr-FR" sz="400" i="1" dirty="0" smtClean="0">
              <a:latin typeface="Segoe Print" pitchFamily="18"/>
            </a:endParaRPr>
          </a:p>
          <a:p>
            <a:pPr marL="0" indent="0" algn="r" hangingPunct="0">
              <a:buNone/>
            </a:pPr>
            <a:r>
              <a:rPr lang="fr-FR" sz="18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1800" b="1" i="1" dirty="0" smtClean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marL="0" lvl="0" indent="0" algn="ctr" hangingPunct="0">
              <a:buNone/>
            </a:pPr>
            <a:endParaRPr lang="fr-FR" sz="1800" i="1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214414" y="1357298"/>
            <a:ext cx="6964920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Mardi 10 mai</a:t>
            </a: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Départ 5h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Aït Ben </a:t>
            </a:r>
            <a:r>
              <a:rPr lang="fr-FR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Haddou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par le col de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TICHKA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000" i="1" dirty="0" smtClean="0">
                <a:latin typeface="Segoe Print" pitchFamily="18"/>
              </a:rPr>
              <a:t>Petit déjeuner sur le trajet</a:t>
            </a:r>
          </a:p>
          <a:p>
            <a:pPr marL="0" lvl="0" indent="0" algn="ctr" hangingPunct="0">
              <a:buNone/>
            </a:pPr>
            <a:r>
              <a:rPr lang="fr-FR" sz="2000" i="1" dirty="0" smtClean="0">
                <a:latin typeface="Segoe Print" pitchFamily="18"/>
              </a:rPr>
              <a:t>Déjeuner restaurant Aït Ben </a:t>
            </a:r>
            <a:r>
              <a:rPr lang="fr-FR" sz="2000" i="1" dirty="0" err="1" smtClean="0">
                <a:latin typeface="Segoe Print" pitchFamily="18"/>
              </a:rPr>
              <a:t>Haddou</a:t>
            </a:r>
            <a:endParaRPr lang="fr-FR" sz="2000" i="1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la Kasbah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OUARZAZATE</a:t>
            </a: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des studios de cinéma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000" i="1" dirty="0" smtClean="0">
                <a:latin typeface="Segoe Print" pitchFamily="18"/>
              </a:rPr>
              <a:t>Dîner et nuit à Ouarzazate</a:t>
            </a:r>
          </a:p>
          <a:p>
            <a:pPr marL="0" indent="0" algn="r" hangingPunct="0">
              <a:buNone/>
            </a:pPr>
            <a:r>
              <a:rPr lang="fr-FR" sz="20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marL="0" lvl="0" indent="0" algn="ctr" hangingPunct="0">
              <a:buNone/>
            </a:pP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600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12500" t="33887" r="14844" b="6054"/>
          <a:stretch>
            <a:fillRect/>
          </a:stretch>
        </p:blipFill>
        <p:spPr bwMode="auto">
          <a:xfrm>
            <a:off x="642910" y="1071546"/>
            <a:ext cx="799405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928662" y="1071546"/>
            <a:ext cx="7429552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Mercredi 11 mai </a:t>
            </a: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Petit déjeuner à l’hôtel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TAZENAKHT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la coopérative de tapis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i="1" dirty="0" smtClean="0">
                <a:latin typeface="Segoe Print" pitchFamily="18"/>
              </a:rPr>
              <a:t>Déjeuner à la coopérative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IGHRI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– Visite des greniers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TALIOUINE 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la coopérative de safran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Animation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F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orum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I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nitiative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J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eunes 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(FIJ)</a:t>
            </a:r>
            <a:endParaRPr lang="fr-FR" sz="2800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 smtClean="0">
                <a:latin typeface="Segoe Print" pitchFamily="18"/>
              </a:rPr>
              <a:t>Dîner </a:t>
            </a:r>
            <a:r>
              <a:rPr lang="fr-FR" sz="1800" i="1" dirty="0">
                <a:latin typeface="Segoe Print" pitchFamily="18"/>
              </a:rPr>
              <a:t>et nuit à </a:t>
            </a:r>
            <a:r>
              <a:rPr lang="fr-FR" sz="1800" i="1" dirty="0" smtClean="0">
                <a:latin typeface="Segoe Print" pitchFamily="18"/>
              </a:rPr>
              <a:t>l’auberge du safran</a:t>
            </a:r>
          </a:p>
          <a:p>
            <a:pPr marL="0" lvl="0" indent="0" algn="r" hangingPunct="0">
              <a:buNone/>
            </a:pPr>
            <a:r>
              <a:rPr lang="fr-FR" sz="18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1800" b="1" i="1" dirty="0" smtClean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600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0508" t="48340" r="41992" b="17236"/>
          <a:stretch>
            <a:fillRect/>
          </a:stretch>
        </p:blipFill>
        <p:spPr bwMode="auto">
          <a:xfrm>
            <a:off x="1785918" y="1357298"/>
            <a:ext cx="535025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214414" y="1214422"/>
            <a:ext cx="6964920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Jeudi 12 mai</a:t>
            </a: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indent="0" algn="ctr" hangingPunct="0">
              <a:spcAft>
                <a:spcPts val="0"/>
              </a:spcAft>
              <a:buNone/>
            </a:pPr>
            <a:r>
              <a:rPr lang="fr-FR" sz="1800" i="1" dirty="0">
                <a:latin typeface="Segoe Print" pitchFamily="18"/>
              </a:rPr>
              <a:t>Petit déjeuner à l’hôtel</a:t>
            </a:r>
          </a:p>
          <a:p>
            <a:pPr marL="0" indent="0" algn="ctr" hangingPunct="0">
              <a:spcAft>
                <a:spcPts val="0"/>
              </a:spcAft>
              <a:buNone/>
            </a:pPr>
            <a:endParaRPr lang="fr-FR" sz="1800" i="1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du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Lycée Mohamed 6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Rencontre avec les lycéens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i="1" dirty="0" smtClean="0">
                <a:latin typeface="Segoe Print" pitchFamily="18"/>
              </a:rPr>
              <a:t>Déjeuner association femmes</a:t>
            </a:r>
            <a:endParaRPr lang="fr-FR" sz="1000" i="1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Lycée Mohamed 6</a:t>
            </a: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chez le cordonnier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r" hangingPunct="0">
              <a:buNone/>
            </a:pPr>
            <a:r>
              <a:rPr lang="fr-FR" sz="2000" b="1" dirty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marL="0" lvl="0" indent="0" algn="ctr" hangingPunct="0">
              <a:buNone/>
            </a:pPr>
            <a:endParaRPr lang="fr-FR" sz="11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Dîner </a:t>
            </a:r>
            <a:r>
              <a:rPr lang="fr-FR" sz="1800" i="1" dirty="0" smtClean="0">
                <a:latin typeface="Segoe Print" pitchFamily="18"/>
              </a:rPr>
              <a:t>avec les jeunes du FIJ </a:t>
            </a:r>
          </a:p>
          <a:p>
            <a:pPr marL="0" lvl="0" indent="0" algn="ctr" hangingPunct="0">
              <a:buNone/>
            </a:pPr>
            <a:r>
              <a:rPr lang="fr-FR" sz="1800" i="1" dirty="0" smtClean="0">
                <a:latin typeface="Segoe Print" pitchFamily="18"/>
              </a:rPr>
              <a:t>Nuit à l’auberge du safran</a:t>
            </a: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600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142976" y="1857364"/>
            <a:ext cx="6964920" cy="4214842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Vendredi 13 mai</a:t>
            </a:r>
            <a:endParaRPr lang="fr-FR" sz="3200" u="sng" dirty="0">
              <a:solidFill>
                <a:srgbClr val="FF0000"/>
              </a:solidFill>
              <a:latin typeface="Segoe Print" pitchFamily="18"/>
            </a:endParaRPr>
          </a:p>
          <a:p>
            <a:pPr marL="0" indent="0" algn="ctr" hangingPunct="0">
              <a:spcAft>
                <a:spcPts val="0"/>
              </a:spcAft>
              <a:buNone/>
            </a:pPr>
            <a:r>
              <a:rPr lang="fr-FR" sz="1800" i="1" dirty="0">
                <a:latin typeface="Segoe Print" pitchFamily="18"/>
              </a:rPr>
              <a:t>Petit déjeuner </a:t>
            </a:r>
            <a:r>
              <a:rPr lang="fr-FR" sz="1800" i="1" dirty="0" smtClean="0">
                <a:latin typeface="Segoe Print" pitchFamily="18"/>
              </a:rPr>
              <a:t>à l’auberge</a:t>
            </a:r>
            <a:endParaRPr lang="fr-FR" sz="1800" i="1" dirty="0">
              <a:latin typeface="Segoe Print" pitchFamily="18"/>
            </a:endParaRPr>
          </a:p>
          <a:p>
            <a:pPr marL="0" indent="0" algn="ctr" hangingPunct="0">
              <a:spcAft>
                <a:spcPts val="0"/>
              </a:spcAft>
              <a:buNone/>
            </a:pPr>
            <a:endParaRPr lang="fr-FR" sz="1800" i="1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TIOUTE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la coopérative d’huile d’argan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050" i="1" dirty="0">
                <a:latin typeface="Segoe Print" pitchFamily="18"/>
              </a:rPr>
              <a:t> </a:t>
            </a:r>
          </a:p>
          <a:p>
            <a:pPr marL="0" lvl="0" indent="0" algn="ctr" hangingPunct="0">
              <a:buNone/>
            </a:pPr>
            <a:r>
              <a:rPr lang="fr-FR" sz="2800" i="1" dirty="0" smtClean="0">
                <a:latin typeface="Segoe Print" pitchFamily="18"/>
              </a:rPr>
              <a:t>Repas dans la palmeraie</a:t>
            </a:r>
            <a:endParaRPr lang="fr-FR" sz="2800" i="1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la palmeraie à dos d’ânes</a:t>
            </a: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TAROUDANT </a:t>
            </a: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Rencontre avec les jeunes de l’orphelinat</a:t>
            </a: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r" hangingPunct="0">
              <a:buNone/>
            </a:pPr>
            <a:r>
              <a:rPr lang="fr-FR" sz="2000" b="1" dirty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Dîner et nuit </a:t>
            </a:r>
            <a:r>
              <a:rPr lang="fr-FR" sz="1800" i="1" dirty="0" smtClean="0">
                <a:latin typeface="Segoe Print" pitchFamily="18"/>
              </a:rPr>
              <a:t>Au Riad les Palmiers </a:t>
            </a: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8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11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600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9883" t="33691" r="20312" b="21631"/>
          <a:stretch>
            <a:fillRect/>
          </a:stretch>
        </p:blipFill>
        <p:spPr bwMode="auto">
          <a:xfrm>
            <a:off x="1142976" y="1000108"/>
            <a:ext cx="7072362" cy="50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ZoneTexte 2"/>
          <p:cNvSpPr txBox="1"/>
          <p:nvPr/>
        </p:nvSpPr>
        <p:spPr>
          <a:xfrm>
            <a:off x="1357290" y="285728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Riad Les Palmiers – TAROUDANT 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857224" y="428604"/>
            <a:ext cx="7429552" cy="5786478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Samedi </a:t>
            </a: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14 </a:t>
            </a: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mai</a:t>
            </a: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Petit </a:t>
            </a:r>
            <a:r>
              <a:rPr lang="fr-FR" sz="1800" i="1" dirty="0" smtClean="0">
                <a:latin typeface="Segoe Print" pitchFamily="18"/>
              </a:rPr>
              <a:t>déjeuner au Riad</a:t>
            </a:r>
            <a:endParaRPr lang="fr-FR" sz="1800" i="1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</a:t>
            </a: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de la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Tannerie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1800" dirty="0">
                <a:latin typeface="Segoe Print" pitchFamily="18"/>
              </a:rPr>
              <a:t>Déjeuner sur </a:t>
            </a:r>
            <a:r>
              <a:rPr lang="fr-FR" sz="1800" dirty="0" smtClean="0">
                <a:latin typeface="Segoe Print" pitchFamily="18"/>
              </a:rPr>
              <a:t>la grande place</a:t>
            </a:r>
            <a:endParaRPr lang="fr-FR" sz="1800" dirty="0"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 l’association 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ALHI </a:t>
            </a:r>
          </a:p>
          <a:p>
            <a:pPr marL="0" indent="0" algn="ctr" hangingPunct="0">
              <a:spcAft>
                <a:spcPts val="600"/>
              </a:spcAft>
              <a:buNone/>
            </a:pP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des Souks : </a:t>
            </a:r>
          </a:p>
          <a:p>
            <a:pPr marL="0" indent="0" algn="ctr" hangingPunct="0">
              <a:spcAft>
                <a:spcPts val="600"/>
              </a:spcAft>
              <a:buNone/>
            </a:pP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Berbère - artisanat bijoux</a:t>
            </a:r>
          </a:p>
          <a:p>
            <a:pPr marL="0" indent="0" algn="ctr" hangingPunct="0">
              <a:spcAft>
                <a:spcPts val="600"/>
              </a:spcAft>
              <a:buNone/>
            </a:pPr>
            <a:r>
              <a:rPr lang="fr-FR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Arabe – tissus</a:t>
            </a:r>
          </a:p>
          <a:p>
            <a:pPr marL="0" indent="0" algn="ctr" hangingPunct="0">
              <a:spcAft>
                <a:spcPts val="600"/>
              </a:spcAft>
              <a:buNone/>
            </a:pP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ctr" hangingPunct="0">
              <a:spcAft>
                <a:spcPts val="600"/>
              </a:spcAft>
              <a:buNone/>
            </a:pP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commentée de la ville et des remparts (en calèche)</a:t>
            </a:r>
          </a:p>
          <a:p>
            <a:pPr marL="0" indent="0" algn="r" hangingPunct="0">
              <a:spcAft>
                <a:spcPts val="600"/>
              </a:spcAft>
              <a:buNone/>
            </a:pPr>
            <a:r>
              <a:rPr lang="fr-FR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</a:t>
            </a:r>
            <a:r>
              <a:rPr lang="fr-FR" sz="20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 smtClean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  <a:endParaRPr lang="fr-FR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 smtClean="0">
                <a:latin typeface="Segoe Print" pitchFamily="18"/>
              </a:rPr>
              <a:t>Dîner </a:t>
            </a:r>
            <a:r>
              <a:rPr lang="fr-FR" sz="1800" i="1" dirty="0">
                <a:latin typeface="Segoe Print" pitchFamily="18"/>
              </a:rPr>
              <a:t>et nuit </a:t>
            </a:r>
            <a:r>
              <a:rPr lang="fr-FR" sz="1800" i="1" dirty="0" smtClean="0">
                <a:latin typeface="Segoe Print" pitchFamily="18"/>
              </a:rPr>
              <a:t>au Riad Les Palmiers</a:t>
            </a:r>
            <a:endParaRPr lang="fr-FR" sz="1800" i="1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500034" y="357166"/>
            <a:ext cx="8001056" cy="5643602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Dimanche </a:t>
            </a: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15 </a:t>
            </a: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mai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u="sng" dirty="0">
              <a:solidFill>
                <a:srgbClr val="23FF23"/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000" i="1" dirty="0">
                <a:latin typeface="Segoe Print" pitchFamily="18"/>
              </a:rPr>
              <a:t>Petit déjeuner à </a:t>
            </a:r>
            <a:r>
              <a:rPr lang="fr-FR" sz="2000" i="1" dirty="0" smtClean="0">
                <a:latin typeface="Segoe Print" pitchFamily="18"/>
              </a:rPr>
              <a:t>l’auberge</a:t>
            </a:r>
            <a:endParaRPr lang="fr-FR" sz="2000" i="1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AGADIR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du Centre artisanal Kasbah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Souss</a:t>
            </a:r>
            <a:endParaRPr lang="fr-FR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>
              <a:latin typeface="Segoe Print" pitchFamily="18"/>
            </a:endParaRPr>
          </a:p>
          <a:p>
            <a:pPr marL="0" indent="0" algn="ctr" hangingPunct="0">
              <a:spcAft>
                <a:spcPts val="0"/>
              </a:spcAft>
              <a:buNone/>
            </a:pPr>
            <a:r>
              <a:rPr lang="fr-FR" sz="2000" dirty="0">
                <a:latin typeface="Segoe Print" pitchFamily="18"/>
              </a:rPr>
              <a:t>Déjeuner dans </a:t>
            </a:r>
            <a:r>
              <a:rPr lang="fr-FR" sz="2000" dirty="0" smtClean="0">
                <a:latin typeface="Segoe Print" pitchFamily="18"/>
              </a:rPr>
              <a:t>les souks</a:t>
            </a:r>
            <a:endParaRPr lang="fr-FR" sz="2000" dirty="0">
              <a:latin typeface="Segoe Print" pitchFamily="18"/>
            </a:endParaRPr>
          </a:p>
          <a:p>
            <a:pPr marL="0" indent="0" algn="ctr" hangingPunct="0">
              <a:spcAft>
                <a:spcPts val="0"/>
              </a:spcAft>
              <a:buNone/>
            </a:pPr>
            <a:endParaRPr lang="fr-FR" sz="20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du grand souk d’Agadir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32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r" hangingPunct="0">
              <a:spcAft>
                <a:spcPts val="0"/>
              </a:spcAft>
              <a:buNone/>
            </a:pPr>
            <a:r>
              <a:rPr lang="fr-FR" sz="20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 smtClean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  <a:endParaRPr lang="fr-FR" sz="20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800" i="1" dirty="0" smtClean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1800" i="1" dirty="0" smtClean="0">
                <a:latin typeface="Segoe Print" pitchFamily="18"/>
              </a:rPr>
              <a:t>Dîner </a:t>
            </a:r>
            <a:r>
              <a:rPr lang="fr-FR" sz="1800" i="1" dirty="0">
                <a:latin typeface="Segoe Print" pitchFamily="18"/>
              </a:rPr>
              <a:t>et nuit à l'hôtel</a:t>
            </a:r>
            <a:endParaRPr lang="fr-FR" sz="1800" u="sng" dirty="0">
              <a:solidFill>
                <a:schemeClr val="tx1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700" dirty="0">
              <a:latin typeface="Segoe Print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57224" y="428604"/>
            <a:ext cx="8072494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Quelques rappels</a:t>
            </a:r>
          </a:p>
          <a:p>
            <a:pPr algn="ctr"/>
            <a:endParaRPr lang="fr-FR" sz="4800" b="1" dirty="0"/>
          </a:p>
          <a:p>
            <a:pPr algn="ctr"/>
            <a:endParaRPr lang="fr-FR" b="1" dirty="0"/>
          </a:p>
          <a:p>
            <a:pPr algn="ctr"/>
            <a:endParaRPr lang="fr-FR" sz="3200" b="1" dirty="0">
              <a:solidFill>
                <a:srgbClr val="FF0000"/>
              </a:solidFill>
            </a:endParaRPr>
          </a:p>
          <a:p>
            <a:pPr marL="514350" indent="-514350"/>
            <a:r>
              <a:rPr lang="fr-FR" sz="3200" b="1" dirty="0" smtClean="0">
                <a:solidFill>
                  <a:srgbClr val="FF0000"/>
                </a:solidFill>
              </a:rPr>
              <a:t>1. Passeport </a:t>
            </a:r>
            <a:r>
              <a:rPr lang="fr-FR" sz="3200" b="1" dirty="0">
                <a:solidFill>
                  <a:srgbClr val="FF0000"/>
                </a:solidFill>
              </a:rPr>
              <a:t>obligatoire </a:t>
            </a:r>
          </a:p>
          <a:p>
            <a:r>
              <a:rPr lang="fr-FR" sz="3200" b="1" dirty="0" smtClean="0">
                <a:solidFill>
                  <a:srgbClr val="FF0000"/>
                </a:solidFill>
              </a:rPr>
              <a:t>     </a:t>
            </a:r>
            <a:r>
              <a:rPr lang="fr-FR" sz="2400" b="1" dirty="0" smtClean="0">
                <a:solidFill>
                  <a:srgbClr val="FF0000"/>
                </a:solidFill>
              </a:rPr>
              <a:t>vérification </a:t>
            </a:r>
            <a:r>
              <a:rPr lang="fr-FR" sz="2400" b="1" u="sng" dirty="0">
                <a:solidFill>
                  <a:srgbClr val="FF0000"/>
                </a:solidFill>
              </a:rPr>
              <a:t>impérative</a:t>
            </a:r>
            <a:r>
              <a:rPr lang="fr-FR" sz="2400" b="1" dirty="0">
                <a:solidFill>
                  <a:srgbClr val="FF0000"/>
                </a:solidFill>
              </a:rPr>
              <a:t> avant de partir de chez </a:t>
            </a:r>
            <a:r>
              <a:rPr lang="fr-FR" sz="2400" b="1" dirty="0" smtClean="0">
                <a:solidFill>
                  <a:srgbClr val="FF0000"/>
                </a:solidFill>
              </a:rPr>
              <a:t>vous</a:t>
            </a:r>
            <a:endParaRPr lang="fr-FR" sz="3200" b="1" dirty="0" smtClean="0">
              <a:solidFill>
                <a:srgbClr val="FF0000"/>
              </a:solidFill>
            </a:endParaRPr>
          </a:p>
          <a:p>
            <a:endParaRPr lang="fr-FR" sz="3200" b="1" dirty="0" smtClean="0">
              <a:solidFill>
                <a:srgbClr val="FF0000"/>
              </a:solidFill>
            </a:endParaRPr>
          </a:p>
          <a:p>
            <a:r>
              <a:rPr lang="fr-FR" sz="3200" b="1" dirty="0" smtClean="0">
                <a:solidFill>
                  <a:srgbClr val="FF0000"/>
                </a:solidFill>
              </a:rPr>
              <a:t>2. </a:t>
            </a:r>
            <a:r>
              <a:rPr lang="fr-FR" sz="3200" b="1" dirty="0" err="1" smtClean="0">
                <a:solidFill>
                  <a:srgbClr val="FF0000"/>
                </a:solidFill>
              </a:rPr>
              <a:t>Pass</a:t>
            </a:r>
            <a:r>
              <a:rPr lang="fr-FR" sz="3200" b="1" dirty="0" smtClean="0">
                <a:solidFill>
                  <a:srgbClr val="FF0000"/>
                </a:solidFill>
              </a:rPr>
              <a:t> vaccinal </a:t>
            </a:r>
            <a:r>
              <a:rPr lang="fr-FR" sz="3200" b="1" dirty="0" smtClean="0">
                <a:solidFill>
                  <a:srgbClr val="FF0000"/>
                </a:solidFill>
              </a:rPr>
              <a:t>complet </a:t>
            </a:r>
            <a:r>
              <a:rPr lang="fr-FR" sz="2000" b="1" dirty="0" smtClean="0">
                <a:solidFill>
                  <a:srgbClr val="FF0000"/>
                </a:solidFill>
              </a:rPr>
              <a:t>(2 injections pour les mineurs)</a:t>
            </a:r>
            <a:endParaRPr lang="fr-FR" sz="3200" b="1" dirty="0" smtClean="0">
              <a:solidFill>
                <a:srgbClr val="FF0000"/>
              </a:solidFill>
            </a:endParaRPr>
          </a:p>
          <a:p>
            <a:r>
              <a:rPr lang="fr-FR" sz="32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3200" b="1" dirty="0" smtClean="0">
                <a:solidFill>
                  <a:srgbClr val="FF0000"/>
                </a:solidFill>
              </a:rPr>
              <a:t>3. Test PCR Négatif de moins de 48h </a:t>
            </a:r>
          </a:p>
          <a:p>
            <a:pPr algn="ctr">
              <a:buFontTx/>
              <a:buChar char="-"/>
            </a:pPr>
            <a:endParaRPr lang="fr-FR" sz="3200" b="1" dirty="0" smtClean="0">
              <a:solidFill>
                <a:srgbClr val="FF0000"/>
              </a:solidFill>
            </a:endParaRPr>
          </a:p>
          <a:p>
            <a:pPr algn="ctr"/>
            <a:endParaRPr lang="fr-FR" sz="3200" b="1" dirty="0">
              <a:solidFill>
                <a:srgbClr val="FF0000"/>
              </a:solidFill>
            </a:endParaRPr>
          </a:p>
          <a:p>
            <a:pPr algn="ctr"/>
            <a:endParaRPr lang="fr-FR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marielaure.georges1\Local Settings\Temporary Internet Files\Content.IE5\67NTVQKX\large-warning-sign-exclamation-mark-triangle-66.6-5769[1]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65433">
            <a:off x="1254347" y="1274795"/>
            <a:ext cx="1116104" cy="9821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lèche vers le bas 4"/>
          <p:cNvSpPr/>
          <p:nvPr/>
        </p:nvSpPr>
        <p:spPr>
          <a:xfrm>
            <a:off x="4071934" y="1785926"/>
            <a:ext cx="92869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70528277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095120" y="817560"/>
            <a:ext cx="6964920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Lundi </a:t>
            </a:r>
            <a:r>
              <a:rPr lang="fr-FR" sz="3200" u="sng" dirty="0" smtClean="0">
                <a:solidFill>
                  <a:srgbClr val="FF0000"/>
                </a:solidFill>
                <a:latin typeface="Segoe Print" pitchFamily="18"/>
              </a:rPr>
              <a:t>16 </a:t>
            </a:r>
            <a:r>
              <a:rPr lang="fr-FR" sz="3200" u="sng" dirty="0">
                <a:solidFill>
                  <a:srgbClr val="FF0000"/>
                </a:solidFill>
                <a:latin typeface="Segoe Print" pitchFamily="18"/>
              </a:rPr>
              <a:t>mai</a:t>
            </a: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Petit déjeuner à l'hôtel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</a:t>
            </a: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du port de pêche et de l’ancienne ville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Belvédère</a:t>
            </a: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 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1800" dirty="0" smtClean="0">
                <a:latin typeface="Segoe Print" pitchFamily="18"/>
              </a:rPr>
              <a:t>Déjeuner au Mac Do sur le marina</a:t>
            </a: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600" dirty="0"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Marina</a:t>
            </a: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2800" b="1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indent="0" algn="r" hangingPunct="0">
              <a:spcAft>
                <a:spcPts val="0"/>
              </a:spcAft>
              <a:buNone/>
            </a:pPr>
            <a:r>
              <a:rPr lang="fr-FR" sz="2000" b="1" dirty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marL="0" lvl="0" indent="0" algn="ctr" hangingPunct="0">
              <a:buNone/>
            </a:pPr>
            <a:endParaRPr lang="fr-FR" sz="100" i="1" dirty="0"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>
                <a:latin typeface="Segoe Print" pitchFamily="18"/>
              </a:rPr>
              <a:t>Dîner et nuit à l’hôtel</a:t>
            </a: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2600" dirty="0">
              <a:latin typeface="Segoe Print" pitchFamily="18"/>
              <a:hlinkClick r:id="rId3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1"/>
          <p:cNvSpPr txBox="1">
            <a:spLocks/>
          </p:cNvSpPr>
          <p:nvPr/>
        </p:nvSpPr>
        <p:spPr>
          <a:xfrm>
            <a:off x="1357290" y="928670"/>
            <a:ext cx="6964920" cy="51324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rtl="0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tabLst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rtl="0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rtl="0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tabLst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rtl="0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tabLst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rtl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marR="0" lvl="8" indent="-216000" algn="l" rtl="0" hangingPunct="1">
              <a:spcBef>
                <a:spcPts val="0"/>
              </a:spcBef>
              <a:spcAft>
                <a:spcPts val="283"/>
              </a:spcAft>
              <a:buClr>
                <a:srgbClr val="AA2B1E"/>
              </a:buClr>
              <a:buSzPct val="45000"/>
              <a:buFont typeface="StarSymbol"/>
              <a:buChar char="●"/>
              <a:tabLst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0" algn="ctr" hangingPunct="0">
              <a:buNone/>
            </a:pPr>
            <a:r>
              <a:rPr lang="fr-FR" sz="2800" u="sng" dirty="0" smtClean="0">
                <a:solidFill>
                  <a:srgbClr val="FF0000"/>
                </a:solidFill>
                <a:latin typeface="Segoe Print" pitchFamily="18"/>
              </a:rPr>
              <a:t>Mardi 17 mai</a:t>
            </a:r>
          </a:p>
          <a:p>
            <a:pPr marL="0" lvl="0" indent="0" algn="ctr" hangingPunct="0">
              <a:spcAft>
                <a:spcPts val="0"/>
              </a:spcAft>
              <a:buNone/>
            </a:pPr>
            <a:endParaRPr lang="fr-FR" sz="1200" dirty="0" smtClean="0">
              <a:latin typeface="Segoe Print" pitchFamily="18"/>
            </a:endParaRPr>
          </a:p>
          <a:p>
            <a:pPr marL="0" indent="0" algn="ctr" hangingPunct="0">
              <a:buNone/>
            </a:pPr>
            <a:r>
              <a:rPr lang="fr-FR" sz="2000" i="1" dirty="0" smtClean="0">
                <a:latin typeface="Segoe Print" pitchFamily="18"/>
              </a:rPr>
              <a:t>Petit déjeuner à l’hôtel</a:t>
            </a:r>
          </a:p>
          <a:p>
            <a:pPr marL="0" indent="0" algn="ctr" hangingPunct="0">
              <a:buNone/>
            </a:pPr>
            <a:r>
              <a:rPr lang="fr-F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Direction aéroport 9h30 </a:t>
            </a:r>
            <a:endParaRPr lang="fr-FR" sz="2800" b="1" dirty="0" smtClean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1800" i="1" dirty="0" smtClean="0">
                <a:latin typeface="Segoe Print" pitchFamily="18"/>
              </a:rPr>
              <a:t>Déjeuner dans Marrakech</a:t>
            </a:r>
          </a:p>
          <a:p>
            <a:pPr marL="0" indent="0" algn="ctr" hangingPunct="0">
              <a:buNone/>
            </a:pP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Vol départ 12h45 Escale à Casablanca</a:t>
            </a:r>
          </a:p>
          <a:p>
            <a:pPr marL="0" indent="0" algn="ctr" hangingPunct="0">
              <a:buNone/>
            </a:pPr>
            <a:r>
              <a:rPr lang="fr-FR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Arrivée aéroport de Lyon 18h45 </a:t>
            </a:r>
          </a:p>
          <a:p>
            <a:pPr marL="0" lvl="0" indent="0" algn="ctr" hangingPunct="0">
              <a:buNone/>
            </a:pPr>
            <a:r>
              <a:rPr lang="fr-FR" sz="2000" b="1" dirty="0" smtClean="0">
                <a:solidFill>
                  <a:srgbClr val="FF0000"/>
                </a:solidFill>
                <a:latin typeface="Segoe Print" pitchFamily="18"/>
              </a:rPr>
              <a:t>RDV </a:t>
            </a:r>
            <a:r>
              <a:rPr lang="fr-FR" sz="2000" b="1" dirty="0">
                <a:solidFill>
                  <a:srgbClr val="FF0000"/>
                </a:solidFill>
                <a:latin typeface="Segoe Print" pitchFamily="18"/>
              </a:rPr>
              <a:t>parents pour récupérer les jeunes</a:t>
            </a:r>
          </a:p>
          <a:p>
            <a:pPr marL="0" lvl="0" indent="0" algn="r" hangingPunct="0">
              <a:buNone/>
            </a:pPr>
            <a:endParaRPr lang="fr-FR" sz="2000" u="sng" dirty="0">
              <a:latin typeface="Segoe Print" pitchFamily="18"/>
              <a:hlinkClick r:id="rId2"/>
            </a:endParaRPr>
          </a:p>
          <a:p>
            <a:pPr marL="0" lvl="0" indent="0" algn="r" hangingPunct="0">
              <a:buNone/>
            </a:pPr>
            <a:endParaRPr lang="fr-FR" sz="2000" dirty="0">
              <a:solidFill>
                <a:srgbClr val="FF0000"/>
              </a:solidFill>
              <a:latin typeface="Segoe Print" pitchFamily="18"/>
              <a:hlinkClick r:id="rId2"/>
            </a:endParaRPr>
          </a:p>
          <a:p>
            <a:pPr marL="0" lvl="0" indent="0" algn="ctr" hangingPunct="0">
              <a:buNone/>
            </a:pPr>
            <a:endParaRPr lang="fr-FR" sz="1800" dirty="0">
              <a:latin typeface="Segoe Print" pitchFamily="18"/>
            </a:endParaRPr>
          </a:p>
          <a:p>
            <a:pPr marL="0" lvl="0" indent="0" algn="ctr" hangingPunct="0">
              <a:buNone/>
            </a:pPr>
            <a:endParaRPr lang="fr-FR" sz="1800" dirty="0">
              <a:latin typeface="Segoe Print" pitchFamily="18"/>
            </a:endParaRPr>
          </a:p>
        </p:txBody>
      </p:sp>
      <p:sp>
        <p:nvSpPr>
          <p:cNvPr id="7" name="Flèche droite rayée 6"/>
          <p:cNvSpPr/>
          <p:nvPr/>
        </p:nvSpPr>
        <p:spPr>
          <a:xfrm>
            <a:off x="1928794" y="4786322"/>
            <a:ext cx="1428760" cy="785818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3786182" y="4643446"/>
            <a:ext cx="3071834" cy="114300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Chaque départ d’élève devra être validé par un professeur</a:t>
            </a:r>
          </a:p>
        </p:txBody>
      </p:sp>
    </p:spTree>
    <p:extLst>
      <p:ext uri="{BB962C8B-B14F-4D97-AF65-F5344CB8AC3E}">
        <p14:creationId xmlns="" xmlns:p14="http://schemas.microsoft.com/office/powerpoint/2010/main" val="225689256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fr-FR" sz="2800" b="1" dirty="0">
                <a:solidFill>
                  <a:srgbClr val="0070C0"/>
                </a:solidFill>
                <a:latin typeface="Comic Sans MS" pitchFamily="66" charset="0"/>
              </a:rPr>
              <a:t>Rendez vous durant le séjour sur le site du lycée Albert Thomas </a:t>
            </a:r>
            <a:br>
              <a:rPr lang="fr-FR" sz="28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fr-FR" sz="2800" b="1" dirty="0">
                <a:solidFill>
                  <a:srgbClr val="0070C0"/>
                </a:solidFill>
                <a:latin typeface="Comic Sans MS" pitchFamily="66" charset="0"/>
              </a:rPr>
              <a:t>pour un compte rendu </a:t>
            </a:r>
            <a:br>
              <a:rPr lang="fr-FR" sz="2800" b="1" dirty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fr-FR" sz="2800" b="1" dirty="0">
                <a:solidFill>
                  <a:srgbClr val="0070C0"/>
                </a:solidFill>
                <a:latin typeface="Comic Sans MS" pitchFamily="66" charset="0"/>
              </a:rPr>
              <a:t>de la journée !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3200" b="1" dirty="0">
                <a:solidFill>
                  <a:srgbClr val="0070C0"/>
                </a:solidFill>
              </a:rPr>
              <a:t> </a:t>
            </a:r>
            <a:r>
              <a:rPr lang="fr-FR" sz="2000" b="1" dirty="0">
                <a:solidFill>
                  <a:srgbClr val="0070C0"/>
                </a:solidFill>
                <a:hlinkClick r:id="rId2"/>
              </a:rPr>
              <a:t>http://albert-thomas.elycee.rhonealpes.fr/</a:t>
            </a:r>
            <a:r>
              <a:rPr lang="fr-FR" sz="2000" b="1" dirty="0">
                <a:solidFill>
                  <a:srgbClr val="0070C0"/>
                </a:solidFill>
              </a:rPr>
              <a:t>  </a:t>
            </a:r>
            <a:r>
              <a:rPr lang="fr-FR" sz="3600" b="1" dirty="0">
                <a:solidFill>
                  <a:srgbClr val="0070C0"/>
                </a:solidFill>
              </a:rPr>
              <a:t/>
            </a:r>
            <a:br>
              <a:rPr lang="fr-FR" sz="3600" b="1" dirty="0">
                <a:solidFill>
                  <a:srgbClr val="0070C0"/>
                </a:solidFill>
              </a:rPr>
            </a:b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i="1" dirty="0">
                <a:solidFill>
                  <a:srgbClr val="0070C0"/>
                </a:solidFill>
                <a:latin typeface="Comic Sans MS" pitchFamily="66" charset="0"/>
              </a:rPr>
              <a:t>A condition qu’Internet fonctionne ?!?!?!?</a:t>
            </a:r>
            <a:endParaRPr lang="fr-FR" sz="3600" b="1" i="1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 l="2929" t="11719" r="5078" b="3320"/>
          <a:stretch>
            <a:fillRect/>
          </a:stretch>
        </p:blipFill>
        <p:spPr bwMode="auto">
          <a:xfrm>
            <a:off x="2786050" y="2571744"/>
            <a:ext cx="3714776" cy="27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1472" y="817560"/>
            <a:ext cx="8358246" cy="4040200"/>
          </a:xfrm>
        </p:spPr>
        <p:txBody>
          <a:bodyPr/>
          <a:lstStyle/>
          <a:p>
            <a:pPr>
              <a:buNone/>
            </a:pPr>
            <a: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  <a:t>Rendez vous durant le séjour sur le compte </a:t>
            </a:r>
            <a:r>
              <a:rPr lang="fr-FR" b="1" dirty="0" err="1" smtClean="0">
                <a:solidFill>
                  <a:srgbClr val="0070C0"/>
                </a:solidFill>
                <a:latin typeface="Comic Sans MS" pitchFamily="66" charset="0"/>
              </a:rPr>
              <a:t>facebook</a:t>
            </a:r>
            <a: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  <a:t>« Jeunes sans frontières »</a:t>
            </a:r>
            <a:br>
              <a:rPr lang="fr-FR" b="1" dirty="0" smtClean="0">
                <a:solidFill>
                  <a:srgbClr val="0070C0"/>
                </a:solidFill>
                <a:latin typeface="Comic Sans MS" pitchFamily="66" charset="0"/>
              </a:rPr>
            </a:b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8789" t="32227" r="81250" b="54589"/>
          <a:stretch>
            <a:fillRect/>
          </a:stretch>
        </p:blipFill>
        <p:spPr bwMode="auto">
          <a:xfrm>
            <a:off x="4214810" y="4214818"/>
            <a:ext cx="121444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AutoShape 4" descr="https://portail.ac-lyon.fr/iwc/svc/wmap/attach/image.png?token=J5vBfQLYKj&amp;mbox=INBOX&amp;uid=10812&amp;number=4&amp;type=image&amp;subtype=png&amp;process=html%2Cjs%2Clink%2Ctarget%2Cbinh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78" name="AutoShape 6" descr="https://portail.ac-lyon.fr/iwc/svc/wmap/attach/image.png?token=J5vBfQLYKj&amp;mbox=INBOX&amp;uid=10812&amp;number=4&amp;type=image&amp;subtype=png&amp;process=html%2Cjs%2Clink%2Ctarget%2Cbinhex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ransition spd="slow"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 txBox="1">
            <a:spLocks noGrp="1"/>
          </p:cNvSpPr>
          <p:nvPr>
            <p:ph type="body" idx="4294967295"/>
          </p:nvPr>
        </p:nvSpPr>
        <p:spPr>
          <a:xfrm>
            <a:off x="720000" y="980728"/>
            <a:ext cx="7703999" cy="5086440"/>
          </a:xfrm>
        </p:spPr>
        <p:txBody>
          <a:bodyPr/>
          <a:lstStyle>
            <a:def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defPPr>
            <a:lvl1pPr marL="43200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en-US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1pPr>
            <a:lvl2pPr marL="86400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2pPr>
            <a:lvl3pPr marL="1295999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en-US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3pPr>
            <a:lvl4pPr marL="172800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en-US" sz="16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4pPr>
            <a:lvl5pPr marL="216000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5pPr>
            <a:lvl6pPr marL="259200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6pPr>
            <a:lvl7pPr marL="302400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7pPr>
            <a:lvl8pPr marL="345600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8pPr>
            <a:lvl9pPr marL="3887999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Franklin Gothic Book"/>
                <a:ea typeface="Microsoft YaHei" pitchFamily="2"/>
                <a:cs typeface="Mangal" pitchFamily="2"/>
              </a:defRPr>
            </a:lvl9pPr>
          </a:lstStyle>
          <a:p>
            <a:pPr marL="0" lvl="0" indent="0" algn="ctr">
              <a:spcBef>
                <a:spcPts val="479"/>
              </a:spcBef>
              <a:buNone/>
            </a:pPr>
            <a:r>
              <a:rPr lang="fr-FR" sz="1800" u="sng" dirty="0">
                <a:latin typeface="Segoe Print" pitchFamily="18"/>
              </a:rPr>
              <a:t>Si vous avez des questions n’hésitez pas à contacter l’équipe organisatrice</a:t>
            </a:r>
            <a:r>
              <a:rPr lang="fr-FR" sz="1800" dirty="0">
                <a:latin typeface="Segoe Print" pitchFamily="18"/>
              </a:rPr>
              <a:t> :</a:t>
            </a:r>
          </a:p>
          <a:p>
            <a:pPr marL="0" lvl="0" indent="0" algn="ctr">
              <a:spcBef>
                <a:spcPts val="479"/>
              </a:spcBef>
              <a:buNone/>
            </a:pPr>
            <a:endParaRPr lang="fr-FR" sz="1800" dirty="0">
              <a:latin typeface="Segoe Print" pitchFamily="18"/>
            </a:endParaRPr>
          </a:p>
          <a:p>
            <a:pPr marL="0" lvl="0" indent="0" algn="ctr">
              <a:lnSpc>
                <a:spcPct val="150000"/>
              </a:lnSpc>
              <a:spcBef>
                <a:spcPts val="479"/>
              </a:spcBef>
              <a:spcAft>
                <a:spcPts val="600"/>
              </a:spcAft>
              <a:buNone/>
            </a:pPr>
            <a:r>
              <a:rPr lang="fr-FR" sz="2000" b="1" dirty="0">
                <a:latin typeface="Segoe Print" pitchFamily="18"/>
              </a:rPr>
              <a:t>Marie-Laure GEORGES</a:t>
            </a:r>
          </a:p>
          <a:p>
            <a:pPr marL="0" lvl="0" indent="0" algn="ctr">
              <a:lnSpc>
                <a:spcPct val="150000"/>
              </a:lnSpc>
              <a:spcBef>
                <a:spcPts val="479"/>
              </a:spcBef>
              <a:spcAft>
                <a:spcPts val="600"/>
              </a:spcAft>
              <a:buNone/>
            </a:pPr>
            <a:r>
              <a:rPr lang="fr-FR" sz="2000" dirty="0">
                <a:latin typeface="Segoe Print" pitchFamily="18"/>
              </a:rPr>
              <a:t>06 66 80 03 91</a:t>
            </a:r>
            <a:r>
              <a:rPr lang="fr-FR" sz="1800" dirty="0">
                <a:latin typeface="Segoe Print" pitchFamily="18"/>
              </a:rPr>
              <a:t> </a:t>
            </a:r>
            <a:r>
              <a:rPr lang="fr-FR" sz="2000" dirty="0">
                <a:latin typeface="Segoe Print" pitchFamily="18"/>
              </a:rPr>
              <a:t>-</a:t>
            </a:r>
            <a:r>
              <a:rPr lang="fr-FR" sz="1800" dirty="0">
                <a:latin typeface="Segoe Print" pitchFamily="18"/>
              </a:rPr>
              <a:t> </a:t>
            </a:r>
            <a:r>
              <a:rPr lang="fr-FR" sz="1800" dirty="0">
                <a:latin typeface="Segoe Print" pitchFamily="18"/>
                <a:hlinkClick r:id="rId3"/>
              </a:rPr>
              <a:t>marielaure.georges1@ac-lyon.fr</a:t>
            </a:r>
          </a:p>
          <a:p>
            <a:pPr marL="0" lvl="0" indent="0" algn="ctr">
              <a:lnSpc>
                <a:spcPct val="150000"/>
              </a:lnSpc>
              <a:spcBef>
                <a:spcPts val="479"/>
              </a:spcBef>
              <a:spcAft>
                <a:spcPts val="600"/>
              </a:spcAft>
              <a:buNone/>
            </a:pPr>
            <a:r>
              <a:rPr lang="fr-FR" sz="2000" b="1" dirty="0">
                <a:latin typeface="Segoe Print" pitchFamily="18"/>
              </a:rPr>
              <a:t>Muriel MARCELLIN </a:t>
            </a:r>
            <a:r>
              <a:rPr lang="fr-FR" sz="2000" b="1" dirty="0" smtClean="0">
                <a:latin typeface="Segoe Print" pitchFamily="18"/>
              </a:rPr>
              <a:t> </a:t>
            </a:r>
            <a:r>
              <a:rPr lang="fr-FR" sz="1800" dirty="0">
                <a:latin typeface="Segoe Print" pitchFamily="18"/>
              </a:rPr>
              <a:t/>
            </a:r>
            <a:br>
              <a:rPr lang="fr-FR" sz="1800" dirty="0">
                <a:latin typeface="Segoe Print" pitchFamily="18"/>
              </a:rPr>
            </a:br>
            <a:r>
              <a:rPr lang="fr-FR" sz="2000" dirty="0">
                <a:latin typeface="Segoe Print" pitchFamily="18"/>
              </a:rPr>
              <a:t>06 12 16 10 36</a:t>
            </a:r>
            <a:r>
              <a:rPr lang="fr-FR" sz="1800" dirty="0">
                <a:latin typeface="Segoe Print" pitchFamily="18"/>
              </a:rPr>
              <a:t> </a:t>
            </a:r>
            <a:r>
              <a:rPr lang="fr-FR" sz="2000" dirty="0">
                <a:latin typeface="Segoe Print" pitchFamily="18"/>
              </a:rPr>
              <a:t>-</a:t>
            </a:r>
            <a:r>
              <a:rPr lang="fr-FR" sz="1800" dirty="0">
                <a:latin typeface="Segoe Print" pitchFamily="18"/>
              </a:rPr>
              <a:t> </a:t>
            </a:r>
            <a:r>
              <a:rPr lang="fr-FR" sz="1800" dirty="0">
                <a:latin typeface="Segoe Print" pitchFamily="18"/>
                <a:hlinkClick r:id="rId4"/>
              </a:rPr>
              <a:t>muriel.marcellin@ac-lyon.fr</a:t>
            </a:r>
          </a:p>
          <a:p>
            <a:pPr marL="0" lvl="0" indent="0" algn="ctr">
              <a:lnSpc>
                <a:spcPct val="150000"/>
              </a:lnSpc>
              <a:spcBef>
                <a:spcPts val="479"/>
              </a:spcBef>
              <a:spcAft>
                <a:spcPts val="600"/>
              </a:spcAft>
              <a:buNone/>
            </a:pPr>
            <a:r>
              <a:rPr lang="fr-FR" sz="2000" b="1" dirty="0">
                <a:latin typeface="Segoe Print" pitchFamily="18"/>
              </a:rPr>
              <a:t>Norbert GALVEZ </a:t>
            </a:r>
          </a:p>
          <a:p>
            <a:pPr marL="0" lvl="0" indent="0" algn="ctr">
              <a:lnSpc>
                <a:spcPct val="150000"/>
              </a:lnSpc>
              <a:spcBef>
                <a:spcPts val="479"/>
              </a:spcBef>
              <a:spcAft>
                <a:spcPts val="600"/>
              </a:spcAft>
              <a:buNone/>
            </a:pPr>
            <a:r>
              <a:rPr lang="fr-FR" sz="2000" dirty="0">
                <a:latin typeface="Segoe Print" pitchFamily="18"/>
              </a:rPr>
              <a:t>06 61 41 05 51 - </a:t>
            </a:r>
            <a:r>
              <a:rPr lang="fr-FR" sz="1800" dirty="0">
                <a:latin typeface="Segoe Print" pitchFamily="18"/>
                <a:hlinkClick r:id="rId5"/>
              </a:rPr>
              <a:t>norbert-gabriel.galvez@ac-lyon.fr</a:t>
            </a:r>
            <a:r>
              <a:rPr lang="fr-FR" sz="1800" dirty="0">
                <a:latin typeface="Segoe Print" pitchFamily="18"/>
              </a:rPr>
              <a:t> </a:t>
            </a:r>
            <a:endParaRPr lang="fr-FR" sz="2000" dirty="0">
              <a:latin typeface="Segoe Print" pitchFamily="18"/>
            </a:endParaRPr>
          </a:p>
          <a:p>
            <a:pPr marL="0" lvl="0" indent="0">
              <a:spcBef>
                <a:spcPts val="479"/>
              </a:spcBef>
              <a:buNone/>
            </a:pPr>
            <a:endParaRPr lang="fr-FR" dirty="0">
              <a:latin typeface="Franklin Gothic Book" pitchFamily="18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14414" y="928670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Pour financer l’impression de nos T-shirts nous remercions les entreprises suivantes </a:t>
            </a:r>
            <a:endParaRPr lang="fr-FR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33398" t="39551" r="13867" b="19433"/>
          <a:stretch>
            <a:fillRect/>
          </a:stretch>
        </p:blipFill>
        <p:spPr bwMode="auto">
          <a:xfrm>
            <a:off x="2000232" y="2143116"/>
            <a:ext cx="2571768" cy="160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 l="50586" t="22900" r="30078" b="38281"/>
          <a:stretch>
            <a:fillRect/>
          </a:stretch>
        </p:blipFill>
        <p:spPr bwMode="auto">
          <a:xfrm>
            <a:off x="6215074" y="1785926"/>
            <a:ext cx="1428760" cy="229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 l="17187" t="33154" r="72813" b="54394"/>
          <a:stretch>
            <a:fillRect/>
          </a:stretch>
        </p:blipFill>
        <p:spPr bwMode="auto">
          <a:xfrm>
            <a:off x="6429388" y="4572008"/>
            <a:ext cx="1714512" cy="1518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oneTexte 5"/>
          <p:cNvSpPr txBox="1"/>
          <p:nvPr/>
        </p:nvSpPr>
        <p:spPr>
          <a:xfrm>
            <a:off x="857224" y="4357694"/>
            <a:ext cx="67866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Pour financer le séjour de Floriane l’AVS qui accompagne Candice</a:t>
            </a:r>
            <a:endParaRPr lang="fr-FR" sz="2400" dirty="0"/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00100" y="1142984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Conditions d’entrée sur le territoire marocain</a:t>
            </a:r>
          </a:p>
          <a:p>
            <a:pPr algn="just"/>
            <a:r>
              <a:rPr lang="fr-FR" dirty="0" smtClean="0"/>
              <a:t>L’entrée sur le territoire marocain est conditionnée par :</a:t>
            </a:r>
          </a:p>
          <a:p>
            <a:pPr algn="just"/>
            <a:r>
              <a:rPr lang="fr-FR" b="1" dirty="0" smtClean="0">
                <a:solidFill>
                  <a:srgbClr val="FF0000"/>
                </a:solidFill>
              </a:rPr>
              <a:t>l’obligation de présenter un </a:t>
            </a:r>
            <a:r>
              <a:rPr lang="fr-FR" b="1" dirty="0" err="1" smtClean="0">
                <a:solidFill>
                  <a:srgbClr val="FF0000"/>
                </a:solidFill>
              </a:rPr>
              <a:t>pass</a:t>
            </a:r>
            <a:r>
              <a:rPr lang="fr-FR" b="1" dirty="0" smtClean="0">
                <a:solidFill>
                  <a:srgbClr val="FF0000"/>
                </a:solidFill>
              </a:rPr>
              <a:t> vaccinal valide </a:t>
            </a:r>
            <a:r>
              <a:rPr lang="fr-FR" dirty="0" smtClean="0"/>
              <a:t>(le </a:t>
            </a:r>
            <a:r>
              <a:rPr lang="fr-FR" dirty="0" err="1" smtClean="0"/>
              <a:t>pass</a:t>
            </a:r>
            <a:r>
              <a:rPr lang="fr-FR" dirty="0" smtClean="0"/>
              <a:t> vaccinal européen est reconnu au Maroc) </a:t>
            </a:r>
          </a:p>
          <a:p>
            <a:pPr algn="just"/>
            <a:r>
              <a:rPr lang="fr-FR" b="1" dirty="0" smtClean="0">
                <a:solidFill>
                  <a:srgbClr val="FF0000"/>
                </a:solidFill>
              </a:rPr>
              <a:t>et le résultat négatif d’un test PCR effectué moins de 48 heures </a:t>
            </a:r>
            <a:r>
              <a:rPr lang="fr-FR" b="1" dirty="0" smtClean="0"/>
              <a:t>avant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dirty="0" smtClean="0"/>
              <a:t>l’embarquement </a:t>
            </a:r>
            <a:endParaRPr lang="fr-FR" dirty="0"/>
          </a:p>
        </p:txBody>
      </p:sp>
      <p:sp>
        <p:nvSpPr>
          <p:cNvPr id="3" name="Rectangle 2"/>
          <p:cNvSpPr/>
          <p:nvPr/>
        </p:nvSpPr>
        <p:spPr>
          <a:xfrm>
            <a:off x="928662" y="3000372"/>
            <a:ext cx="72866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Mesures sanitaires applicables au Maroc</a:t>
            </a:r>
          </a:p>
          <a:p>
            <a:pPr algn="just"/>
            <a:r>
              <a:rPr lang="fr-FR" dirty="0" smtClean="0"/>
              <a:t>La présentation d’un </a:t>
            </a:r>
            <a:r>
              <a:rPr lang="fr-FR" b="1" dirty="0" err="1" smtClean="0"/>
              <a:t>pass</a:t>
            </a:r>
            <a:r>
              <a:rPr lang="fr-FR" b="1" dirty="0" smtClean="0"/>
              <a:t> vaccinal</a:t>
            </a:r>
            <a:r>
              <a:rPr lang="fr-FR" dirty="0" smtClean="0"/>
              <a:t> est exigée pour se déplacer entre les préfectures et les provinces, et accéder aux administrations publiques et privées, hôtels, restaurants, café, commerces, salles de sport et hammams du Royaume.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4857752" y="6215082"/>
            <a:ext cx="3857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i="1" u="sng" dirty="0" smtClean="0"/>
              <a:t>Source</a:t>
            </a:r>
            <a:r>
              <a:rPr lang="fr-FR" sz="1400" i="1" dirty="0" smtClean="0"/>
              <a:t> : France diplomatie - 24/03/2022</a:t>
            </a:r>
            <a:endParaRPr lang="fr-FR" sz="1400" i="1" dirty="0"/>
          </a:p>
        </p:txBody>
      </p:sp>
      <p:sp>
        <p:nvSpPr>
          <p:cNvPr id="5" name="ZoneTexte 4"/>
          <p:cNvSpPr txBox="1"/>
          <p:nvPr/>
        </p:nvSpPr>
        <p:spPr>
          <a:xfrm>
            <a:off x="2143108" y="4714884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Prévoir quelques masques en cas de besoin.</a:t>
            </a:r>
            <a:endParaRPr lang="fr-FR" u="sng" dirty="0"/>
          </a:p>
        </p:txBody>
      </p:sp>
    </p:spTree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85852" y="1357298"/>
            <a:ext cx="657229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dicaments indispensables</a:t>
            </a:r>
            <a:endParaRPr kumimoji="0" lang="fr-FR" sz="8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Parac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tamol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Anti-diarrh</a:t>
            </a:r>
            <a:r>
              <a:rPr lang="fr-FR" sz="1600" dirty="0" smtClean="0">
                <a:latin typeface="Comic Sans MS" pitchFamily="66" charset="0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iques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Anti- spasmodiques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Anti-naus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eux 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: contre les vomissements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Anti - histaminiques 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: m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dicaments contre les allergies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M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dicaments 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contre le mal des transports  (car) si vous y êtes sensibles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Protection </a:t>
            </a:r>
            <a:r>
              <a:rPr kumimoji="0" lang="fr-FR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contre le soleil </a:t>
            </a: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929190" y="2214554"/>
            <a:ext cx="300039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smtClean="0"/>
              <a:t>Ordonnance obligatoire </a:t>
            </a:r>
          </a:p>
          <a:p>
            <a:pPr algn="ctr"/>
            <a:r>
              <a:rPr lang="fr-FR" dirty="0" smtClean="0"/>
              <a:t>Les médicaments sont à mettre dans la valise en soute  </a:t>
            </a:r>
          </a:p>
        </p:txBody>
      </p:sp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1357290" y="428604"/>
            <a:ext cx="6715172" cy="6294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2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Valise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Bagage à mains </a:t>
            </a:r>
            <a:r>
              <a:rPr lang="fr-FR" sz="28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en cabine</a:t>
            </a: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r>
              <a:rPr lang="fr-FR" sz="1600" dirty="0"/>
              <a:t/>
            </a:r>
            <a:br>
              <a:rPr lang="fr-FR" sz="1600" dirty="0"/>
            </a:br>
            <a:r>
              <a:rPr lang="fr-FR" dirty="0" smtClean="0"/>
              <a:t>Sac à dos ou valise cabine</a:t>
            </a:r>
            <a:endParaRPr lang="fr-FR" sz="1600" dirty="0" smtClean="0"/>
          </a:p>
          <a:p>
            <a:r>
              <a:rPr lang="fr-FR" sz="1600" b="1" dirty="0" smtClean="0">
                <a:solidFill>
                  <a:srgbClr val="FF0000"/>
                </a:solidFill>
              </a:rPr>
              <a:t>Taille </a:t>
            </a:r>
            <a:r>
              <a:rPr lang="fr-FR" sz="1600" b="1" u="sng" dirty="0">
                <a:solidFill>
                  <a:srgbClr val="FF0000"/>
                </a:solidFill>
              </a:rPr>
              <a:t>maximale</a:t>
            </a:r>
            <a:r>
              <a:rPr lang="fr-FR" sz="1600" b="1" dirty="0"/>
              <a:t> : 55 x 25 x 35 cm (</a:t>
            </a:r>
            <a:r>
              <a:rPr lang="fr-FR" sz="1600" b="1" u="sng" dirty="0">
                <a:solidFill>
                  <a:srgbClr val="FF0000"/>
                </a:solidFill>
              </a:rPr>
              <a:t>poignées et roulettes comprises</a:t>
            </a:r>
            <a:r>
              <a:rPr lang="fr-FR" sz="1600" b="1" dirty="0"/>
              <a:t>) </a:t>
            </a:r>
          </a:p>
          <a:p>
            <a:r>
              <a:rPr lang="fr-FR" sz="1600" b="1" dirty="0">
                <a:solidFill>
                  <a:srgbClr val="FF0000"/>
                </a:solidFill>
              </a:rPr>
              <a:t>Poids </a:t>
            </a:r>
            <a:r>
              <a:rPr lang="fr-FR" sz="1600" b="1" u="sng" dirty="0">
                <a:solidFill>
                  <a:srgbClr val="FF0000"/>
                </a:solidFill>
              </a:rPr>
              <a:t>maximum</a:t>
            </a:r>
            <a:r>
              <a:rPr lang="fr-FR" sz="1600" b="1" dirty="0">
                <a:solidFill>
                  <a:srgbClr val="FF0000"/>
                </a:solidFill>
              </a:rPr>
              <a:t> </a:t>
            </a:r>
            <a:r>
              <a:rPr lang="fr-FR" sz="1600" b="1" dirty="0"/>
              <a:t>: 10 </a:t>
            </a:r>
            <a:r>
              <a:rPr lang="fr-FR" sz="1600" b="1" dirty="0" smtClean="0"/>
              <a:t>kg</a:t>
            </a:r>
            <a:endParaRPr lang="fr-FR" sz="1600" b="1" dirty="0"/>
          </a:p>
          <a:p>
            <a:endParaRPr lang="fr-FR" sz="1600" b="1" dirty="0"/>
          </a:p>
          <a:p>
            <a:r>
              <a:rPr lang="fr-FR" sz="1600" b="1" u="sng" dirty="0">
                <a:solidFill>
                  <a:srgbClr val="FF0000"/>
                </a:solidFill>
              </a:rPr>
              <a:t>Interdit dans le bagage à mains </a:t>
            </a:r>
            <a:r>
              <a:rPr lang="fr-FR" sz="1600" b="1" dirty="0">
                <a:solidFill>
                  <a:srgbClr val="FF0000"/>
                </a:solidFill>
              </a:rPr>
              <a:t>: </a:t>
            </a:r>
          </a:p>
          <a:p>
            <a:pPr>
              <a:buFontTx/>
              <a:buChar char="-"/>
            </a:pPr>
            <a:r>
              <a:rPr lang="fr-FR" sz="1600" b="1" dirty="0">
                <a:solidFill>
                  <a:srgbClr val="FF0000"/>
                </a:solidFill>
              </a:rPr>
              <a:t> tous les </a:t>
            </a:r>
            <a:r>
              <a:rPr lang="fr-FR" sz="1600" b="1" dirty="0" smtClean="0">
                <a:solidFill>
                  <a:srgbClr val="FF0000"/>
                </a:solidFill>
              </a:rPr>
              <a:t>liquides, boissons,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fr-FR" sz="1600" b="1" dirty="0">
                <a:solidFill>
                  <a:srgbClr val="FF0000"/>
                </a:solidFill>
              </a:rPr>
              <a:t> aérosols (déodorants</a:t>
            </a:r>
            <a:r>
              <a:rPr lang="fr-FR" sz="1600" b="1" dirty="0" smtClean="0">
                <a:solidFill>
                  <a:srgbClr val="FF0000"/>
                </a:solidFill>
              </a:rPr>
              <a:t>),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fr-FR" sz="1600" b="1" dirty="0">
                <a:solidFill>
                  <a:srgbClr val="FF0000"/>
                </a:solidFill>
              </a:rPr>
              <a:t> coupe ongles, pince à </a:t>
            </a:r>
            <a:r>
              <a:rPr lang="fr-FR" sz="1600" b="1" dirty="0" smtClean="0">
                <a:solidFill>
                  <a:srgbClr val="FF0000"/>
                </a:solidFill>
              </a:rPr>
              <a:t>épiler,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fr-FR" sz="1600" b="1" dirty="0">
                <a:solidFill>
                  <a:srgbClr val="FF0000"/>
                </a:solidFill>
              </a:rPr>
              <a:t> briquet, </a:t>
            </a:r>
            <a:r>
              <a:rPr lang="fr-FR" sz="1600" b="1" dirty="0" smtClean="0">
                <a:solidFill>
                  <a:srgbClr val="FF0000"/>
                </a:solidFill>
              </a:rPr>
              <a:t>allumettes,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fr-FR" sz="1600" b="1" dirty="0">
                <a:solidFill>
                  <a:srgbClr val="FF0000"/>
                </a:solidFill>
              </a:rPr>
              <a:t> couteau </a:t>
            </a:r>
            <a:r>
              <a:rPr lang="fr-FR" sz="1600" b="1" dirty="0" smtClean="0">
                <a:solidFill>
                  <a:srgbClr val="FF0000"/>
                </a:solidFill>
              </a:rPr>
              <a:t>suisse.</a:t>
            </a:r>
            <a:endParaRPr lang="fr-FR" sz="1600" b="1" dirty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fr-FR" sz="1600" dirty="0">
              <a:solidFill>
                <a:srgbClr val="FF000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800" b="1" u="sng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Bagage en soute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fr-FR" sz="1100" dirty="0"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>
                <a:latin typeface="Comic Sans MS" pitchFamily="66" charset="0"/>
                <a:cs typeface="Times New Roman" pitchFamily="18" charset="0"/>
              </a:rPr>
              <a:t>Poids maximum 14 kg pour vous + 6 kg pour les dons (</a:t>
            </a:r>
            <a:r>
              <a:rPr lang="fr-FR" sz="1600" b="1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20</a:t>
            </a:r>
            <a:r>
              <a:rPr lang="fr-FR" sz="16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 kg maximum</a:t>
            </a:r>
            <a:r>
              <a:rPr lang="fr-FR" sz="1600" dirty="0">
                <a:latin typeface="Comic Sans MS" pitchFamily="66" charset="0"/>
                <a:cs typeface="Times New Roman" pitchFamily="18" charset="0"/>
              </a:rPr>
              <a:t>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>
                <a:latin typeface="Comic Sans MS" pitchFamily="66" charset="0"/>
                <a:cs typeface="Times New Roman" pitchFamily="18" charset="0"/>
              </a:rPr>
              <a:t>Prévoir un cadenas si votre valise n’a pas de code</a:t>
            </a:r>
            <a:r>
              <a:rPr lang="fr-FR" sz="1600" dirty="0" smtClean="0">
                <a:latin typeface="Comic Sans MS" pitchFamily="66" charset="0"/>
                <a:cs typeface="Times New Roman" pitchFamily="18" charset="0"/>
              </a:rPr>
              <a:t>. Mettre une étiquette sur votre valise (Nom – prénom – adresse – téléphone)</a:t>
            </a:r>
            <a:endParaRPr lang="fr-FR" sz="16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285852" y="285728"/>
            <a:ext cx="6886548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3200" b="1" i="0" u="sng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Valise </a:t>
            </a:r>
            <a:endParaRPr kumimoji="0" lang="fr-FR" sz="9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Vêtements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0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Ne vous surcharger pas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Prévoir des tenues estivales (jupes, robes juste aux genoux)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Short court interdit </a:t>
            </a: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aux filles (bermudas autorisés)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Pas de dos nu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Les débardeurs sont autorisés mais prévoir un foulard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CASQUETTE</a:t>
            </a:r>
            <a:r>
              <a:rPr lang="fr-FR" sz="24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ou </a:t>
            </a:r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CHAPEAU – </a:t>
            </a:r>
            <a:r>
              <a:rPr lang="fr-FR" sz="2400" b="1" u="sng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OBLIGATOIRE </a:t>
            </a:r>
            <a:endParaRPr lang="fr-FR" sz="2000" b="1" u="sng" dirty="0">
              <a:solidFill>
                <a:srgbClr val="FF000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Prévoir des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chaussures pour marcher et un </a:t>
            </a:r>
            <a:r>
              <a:rPr lang="fr-FR" sz="2000" b="1" u="sng" dirty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sac à dos individuel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Prévoir une serviette de toilette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800" b="1" u="sng" dirty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r>
              <a:rPr lang="fr-FR" sz="1600" dirty="0"/>
              <a:t/>
            </a:r>
            <a:br>
              <a:rPr lang="fr-FR" sz="1600" dirty="0"/>
            </a:b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100" dirty="0">
              <a:latin typeface="Comic Sans MS" pitchFamily="66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57290" y="1785926"/>
            <a:ext cx="63579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u="sng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18"/>
              </a:rPr>
              <a:t>Programme</a:t>
            </a:r>
            <a:r>
              <a:rPr lang="en-US" sz="72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18"/>
              </a:rPr>
              <a:t> du </a:t>
            </a:r>
            <a:r>
              <a:rPr lang="en-US" sz="7200" u="sng" dirty="0" err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18"/>
              </a:rPr>
              <a:t>séjour</a:t>
            </a:r>
            <a:endParaRPr lang="fr-FR" dirty="0"/>
          </a:p>
        </p:txBody>
      </p:sp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 txBox="1">
            <a:spLocks noGrp="1"/>
          </p:cNvSpPr>
          <p:nvPr>
            <p:ph type="subTitle" idx="4294967295"/>
          </p:nvPr>
        </p:nvSpPr>
        <p:spPr>
          <a:xfrm>
            <a:off x="1142976" y="1071546"/>
            <a:ext cx="6964920" cy="4905000"/>
          </a:xfrm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 hangingPunct="0">
              <a:buNone/>
            </a:pPr>
            <a:r>
              <a:rPr lang="fr-FR" sz="3600" u="sng" dirty="0" smtClean="0">
                <a:solidFill>
                  <a:srgbClr val="FF0000"/>
                </a:solidFill>
                <a:latin typeface="Segoe Print" pitchFamily="18"/>
              </a:rPr>
              <a:t>Dimanche 08 mai</a:t>
            </a:r>
            <a:endParaRPr lang="fr-FR" sz="3600" u="sng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>
                <a:solidFill>
                  <a:srgbClr val="FF0000"/>
                </a:solidFill>
                <a:latin typeface="Segoe Print" pitchFamily="18"/>
              </a:rPr>
              <a:t>RDV Aéroport Saint </a:t>
            </a:r>
            <a:r>
              <a:rPr lang="fr-FR" sz="2600" dirty="0" err="1">
                <a:solidFill>
                  <a:srgbClr val="FF0000"/>
                </a:solidFill>
                <a:latin typeface="Segoe Print" pitchFamily="18"/>
              </a:rPr>
              <a:t>Exupéry</a:t>
            </a:r>
            <a:r>
              <a:rPr lang="fr-FR" sz="2600" dirty="0">
                <a:solidFill>
                  <a:srgbClr val="FF0000"/>
                </a:solidFill>
                <a:latin typeface="Segoe Print" pitchFamily="18"/>
              </a:rPr>
              <a:t> </a:t>
            </a:r>
            <a:r>
              <a:rPr lang="fr-FR" sz="2600" dirty="0" smtClean="0">
                <a:solidFill>
                  <a:srgbClr val="FF0000"/>
                </a:solidFill>
                <a:latin typeface="Segoe Print" pitchFamily="18"/>
              </a:rPr>
              <a:t>LYON</a:t>
            </a:r>
            <a:endParaRPr lang="fr-FR" sz="2600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>
                <a:latin typeface="Segoe Print" pitchFamily="18"/>
              </a:rPr>
              <a:t> </a:t>
            </a:r>
            <a:r>
              <a:rPr lang="fr-FR" sz="2600" dirty="0">
                <a:solidFill>
                  <a:srgbClr val="FF0000"/>
                </a:solidFill>
                <a:latin typeface="Segoe Print" pitchFamily="18"/>
              </a:rPr>
              <a:t>terminal 1B à </a:t>
            </a:r>
            <a:r>
              <a:rPr lang="fr-FR" sz="2600" b="1" dirty="0" smtClean="0">
                <a:solidFill>
                  <a:srgbClr val="FF0000"/>
                </a:solidFill>
                <a:latin typeface="Segoe Print" pitchFamily="18"/>
              </a:rPr>
              <a:t>11 h </a:t>
            </a:r>
            <a:endParaRPr lang="fr-FR" sz="2600" b="1" dirty="0" smtClean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 smtClean="0">
                <a:solidFill>
                  <a:srgbClr val="FF0000"/>
                </a:solidFill>
                <a:latin typeface="Segoe Print" pitchFamily="18"/>
              </a:rPr>
              <a:t>avec votre pique nique</a:t>
            </a:r>
            <a:endParaRPr lang="fr-FR" sz="2600" dirty="0">
              <a:solidFill>
                <a:srgbClr val="FF0000"/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Enregistrement des bagages </a:t>
            </a:r>
            <a:r>
              <a:rPr lang="fr-FR" sz="2600" dirty="0" smtClean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12h10</a:t>
            </a:r>
            <a:endParaRPr lang="fr-FR" sz="2600" dirty="0">
              <a:solidFill>
                <a:schemeClr val="accent1">
                  <a:lumMod val="75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Décollage </a:t>
            </a:r>
            <a:r>
              <a:rPr lang="fr-FR" sz="2600" b="1" dirty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LYON</a:t>
            </a:r>
            <a:r>
              <a:rPr lang="fr-FR" sz="2600" dirty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 </a:t>
            </a:r>
            <a:r>
              <a:rPr lang="fr-FR" sz="2600" dirty="0" smtClean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14h40</a:t>
            </a:r>
            <a:endParaRPr lang="fr-FR" sz="2600" dirty="0">
              <a:solidFill>
                <a:schemeClr val="accent1">
                  <a:lumMod val="75000"/>
                </a:schemeClr>
              </a:solidFill>
              <a:latin typeface="Segoe Print" pitchFamily="18"/>
            </a:endParaRPr>
          </a:p>
          <a:p>
            <a:pPr marL="0" lvl="0" indent="0" algn="ctr" hangingPunct="0">
              <a:buNone/>
            </a:pPr>
            <a:r>
              <a:rPr lang="fr-FR" sz="2600" dirty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Arrivée </a:t>
            </a:r>
            <a:r>
              <a:rPr lang="fr-FR" sz="2600" b="1" dirty="0" smtClean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MARRAKECH </a:t>
            </a:r>
            <a:r>
              <a:rPr lang="fr-FR" sz="2600" dirty="0" smtClean="0">
                <a:solidFill>
                  <a:schemeClr val="accent1">
                    <a:lumMod val="75000"/>
                  </a:schemeClr>
                </a:solidFill>
                <a:latin typeface="Segoe Print" pitchFamily="18"/>
              </a:rPr>
              <a:t>16h55</a:t>
            </a:r>
            <a:endParaRPr lang="fr-FR" sz="2600" dirty="0">
              <a:solidFill>
                <a:schemeClr val="accent1">
                  <a:lumMod val="75000"/>
                </a:schemeClr>
              </a:solidFill>
              <a:latin typeface="Segoe Print" pitchFamily="18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0547" t="41748" r="33789" b="34814"/>
          <a:stretch>
            <a:fillRect/>
          </a:stretch>
        </p:blipFill>
        <p:spPr bwMode="auto">
          <a:xfrm rot="20737300">
            <a:off x="702627" y="842854"/>
            <a:ext cx="2282628" cy="768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733 0.09652 C -0.06094 0.0956 -0.04826 0.09444 -0.02517 0.09282 C -0.00069 0.08541 0.02986 0.08842 0.05434 0.08773 C 0.0809 0.08217 0.10712 0.07615 0.13403 0.07291 C 0.16649 0.06481 0.20104 0.05925 0.23403 0.05694 C 0.24653 0.05462 0.25694 0.05393 0.27014 0.05324 C 0.28247 0.05023 0.29549 0.04953 0.30816 0.04837 C 0.31649 0.04282 0.32587 0.04189 0.3349 0.03842 C 0.33958 0.03379 0.34583 0.03518 0.35156 0.03356 C 0.36007 0.03101 0.36771 0.02731 0.37639 0.02615 C 0.38056 0.02453 0.38542 0.02222 0.38958 0.02106 C 0.39531 0.01944 0.40712 0.01736 0.40712 0.01759 C 0.41458 0.01273 0.4158 0.01226 0.42552 0.01134 C 0.43229 0.00671 0.44132 0.00648 0.44861 0.00509 C 0.45469 -0.00024 0.44913 0.00393 0.46094 0.00138 C 0.46563 0.00046 0.47014 -0.00093 0.47448 -0.00232 C 0.47726 -0.00301 0.48038 -0.00417 0.48316 -0.00487 C 0.4875 -0.00579 0.49601 -0.00718 0.49601 -0.00695 C 0.50017 -0.00996 0.50434 -0.01204 0.50903 -0.01343 C 0.52083 -0.0213 0.50729 -0.0132 0.52483 -0.01968 C 0.52587 -0.02014 0.52656 -0.0213 0.5276 -0.022 C 0.52899 -0.02292 0.53056 -0.02385 0.53212 -0.02454 C 0.53767 -0.02663 0.5441 -0.02755 0.54983 -0.02825 C 0.55833 -0.03426 0.56806 -0.03889 0.5776 -0.04051 C 0.58455 -0.04399 0.59045 -0.04885 0.59792 -0.05047 C 0.60191 -0.05417 0.60625 -0.05417 0.61094 -0.05533 C 0.61927 -0.0595 0.60434 -0.05232 0.62205 -0.05788 C 0.62344 -0.05834 0.62448 -0.05996 0.62569 -0.06042 C 0.62726 -0.06112 0.62882 -0.06112 0.63038 -0.06158 C 0.63368 -0.06459 0.63316 -0.06274 0.63316 -0.06644 " pathEditMode="relative" rAng="0" ptsTypes="fffffffffffffffffffffffffffff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00" y="-8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00166" y="714356"/>
            <a:ext cx="628654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/>
            <a:endParaRPr lang="fr-FR" sz="900" dirty="0">
              <a:latin typeface="Segoe Print" pitchFamily="18"/>
            </a:endParaRPr>
          </a:p>
          <a:p>
            <a:pPr lvl="0" algn="ctr" hangingPunct="0"/>
            <a:endParaRPr lang="fr-FR" sz="900" i="1" dirty="0">
              <a:latin typeface="Segoe Print" pitchFamily="18"/>
            </a:endParaRPr>
          </a:p>
          <a:p>
            <a:pPr algn="ctr" hangingPunct="0"/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MARRAKECH </a:t>
            </a:r>
          </a:p>
          <a:p>
            <a:pPr algn="ctr" hangingPunct="0"/>
            <a:r>
              <a:rPr lang="fr-FR" sz="2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Visite du </a:t>
            </a:r>
            <a:r>
              <a:rPr lang="fr-F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Segoe Print" pitchFamily="18"/>
              </a:rPr>
              <a:t>centre artisanal </a:t>
            </a:r>
            <a:endParaRPr lang="fr-FR" sz="2400" dirty="0">
              <a:solidFill>
                <a:schemeClr val="tx2">
                  <a:lumMod val="60000"/>
                  <a:lumOff val="40000"/>
                </a:schemeClr>
              </a:solidFill>
              <a:latin typeface="Segoe Print" pitchFamily="18"/>
            </a:endParaRPr>
          </a:p>
          <a:p>
            <a:pPr lvl="0" algn="ctr" hangingPunct="0"/>
            <a:endParaRPr lang="fr-FR" sz="1400" i="1" dirty="0">
              <a:latin typeface="Segoe Print" pitchFamily="18"/>
            </a:endParaRPr>
          </a:p>
          <a:p>
            <a:pPr lvl="0" algn="ctr" hangingPunct="0"/>
            <a:r>
              <a:rPr lang="fr-FR" sz="2400" i="1" dirty="0" smtClean="0">
                <a:latin typeface="Segoe Print" pitchFamily="18"/>
              </a:rPr>
              <a:t>Dîner au centre artisanal</a:t>
            </a:r>
            <a:endParaRPr lang="fr-FR" sz="2400" i="1" dirty="0">
              <a:latin typeface="Segoe Print" pitchFamily="18"/>
            </a:endParaRPr>
          </a:p>
          <a:p>
            <a:pPr lvl="0" algn="ctr" hangingPunct="0"/>
            <a:endParaRPr lang="fr-FR" sz="2000" i="1" dirty="0">
              <a:latin typeface="Segoe Print" pitchFamily="18"/>
            </a:endParaRPr>
          </a:p>
          <a:p>
            <a:pPr lvl="0" algn="ctr" hangingPunct="0"/>
            <a:r>
              <a:rPr lang="fr-FR" i="1" dirty="0" smtClean="0">
                <a:latin typeface="Segoe Print" pitchFamily="18"/>
              </a:rPr>
              <a:t>Nuit au </a:t>
            </a:r>
            <a:r>
              <a:rPr lang="fr-FR" i="1" dirty="0" err="1" smtClean="0">
                <a:latin typeface="Segoe Print" pitchFamily="18"/>
              </a:rPr>
              <a:t>riad</a:t>
            </a:r>
            <a:endParaRPr lang="fr-FR" i="1" dirty="0">
              <a:latin typeface="Segoe Print" pitchFamily="18"/>
            </a:endParaRPr>
          </a:p>
          <a:p>
            <a:pPr lvl="0" algn="ctr" hangingPunct="0"/>
            <a:endParaRPr lang="fr-FR" sz="2400" i="1" dirty="0" smtClean="0">
              <a:latin typeface="Segoe Print" pitchFamily="18"/>
            </a:endParaRPr>
          </a:p>
          <a:p>
            <a:pPr algn="r" hangingPunct="0"/>
            <a:r>
              <a:rPr lang="fr-FR" sz="2000" b="1" dirty="0" smtClean="0">
                <a:solidFill>
                  <a:srgbClr val="FF3399"/>
                </a:solidFill>
                <a:latin typeface="Segoe Print" pitchFamily="18"/>
                <a:sym typeface="Wingdings"/>
              </a:rPr>
              <a:t></a:t>
            </a:r>
            <a:r>
              <a:rPr lang="fr-FR" sz="2000" b="1" i="1" dirty="0" smtClean="0">
                <a:solidFill>
                  <a:srgbClr val="FF3399"/>
                </a:solidFill>
                <a:latin typeface="Segoe Print" pitchFamily="18"/>
              </a:rPr>
              <a:t>Livret de voyage à compléter</a:t>
            </a:r>
          </a:p>
          <a:p>
            <a:pPr lvl="0" algn="r" hangingPunct="0"/>
            <a:endParaRPr lang="fr-FR" sz="2400" i="1" dirty="0">
              <a:latin typeface="Segoe Print" pitchFamily="1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164" t="35889" r="20898" b="26025"/>
          <a:stretch>
            <a:fillRect/>
          </a:stretch>
        </p:blipFill>
        <p:spPr bwMode="auto">
          <a:xfrm>
            <a:off x="1285852" y="3929066"/>
            <a:ext cx="41434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1552</TotalTime>
  <Words>760</Words>
  <Application>Microsoft Office PowerPoint</Application>
  <PresentationFormat>Affichage à l'écran (4:3)</PresentationFormat>
  <Paragraphs>211</Paragraphs>
  <Slides>25</Slides>
  <Notes>11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Standard</vt:lpstr>
      <vt:lpstr>Standard 1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Rendez vous durant le séjour sur le site du lycée Albert Thomas  pour un compte rendu  de la journée !       http://albert-thomas.elycee.rhonealpes.fr/    A condition qu’Internet fonctionne ?!?!?!?</vt:lpstr>
      <vt:lpstr>Rendez vous durant le séjour sur le compte facebook  « Jeunes sans frontières » </vt:lpstr>
      <vt:lpstr>Diapositive 24</vt:lpstr>
      <vt:lpstr>Diapositive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marie-lau.georges</dc:creator>
  <cp:lastModifiedBy>Utilisateur Windows</cp:lastModifiedBy>
  <cp:revision>117</cp:revision>
  <cp:lastPrinted>2016-05-19T11:46:32Z</cp:lastPrinted>
  <dcterms:modified xsi:type="dcterms:W3CDTF">2022-04-04T15:07:27Z</dcterms:modified>
</cp:coreProperties>
</file>